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7"/>
  </p:notesMasterIdLst>
  <p:sldIdLst>
    <p:sldId id="256" r:id="rId6"/>
  </p:sldIdLst>
  <p:sldSz cx="9906000" cy="6858000" type="A4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ysop" initials="s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0D2"/>
    <a:srgbClr val="95C11F"/>
    <a:srgbClr val="54BCEB"/>
    <a:srgbClr val="006D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9351" autoAdjust="0"/>
    <p:restoredTop sz="93295" autoAdjust="0"/>
  </p:normalViewPr>
  <p:slideViewPr>
    <p:cSldViewPr>
      <p:cViewPr varScale="1">
        <p:scale>
          <a:sx n="101" d="100"/>
          <a:sy n="101" d="100"/>
        </p:scale>
        <p:origin x="468" y="108"/>
      </p:cViewPr>
      <p:guideLst>
        <p:guide orient="horz" pos="2160"/>
        <p:guide pos="3120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0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222E43BF-527D-440D-8356-FC8BCEDDB5DC}" type="datetimeFigureOut">
              <a:rPr lang="en-GB" smtClean="0"/>
              <a:t>18/12/2017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1425"/>
            <a:ext cx="48355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32" tIns="45716" rIns="91432" bIns="4571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5"/>
            <a:ext cx="2945659" cy="498055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22D8F38C-0513-424D-9F07-ACE2DBD6F96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4108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81075" y="1241425"/>
            <a:ext cx="48355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SILVER MENU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D8F38C-0513-424D-9F07-ACE2DBD6F960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9038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18/12/2017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6626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18/12/2017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2607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18/12/2017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0691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18/12/2017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9760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18/12/2017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1085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18/12/2017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1556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18/12/2017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3145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18/12/2017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3010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18/12/2017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2261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18/12/2017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8680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18/12/2017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7582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01A62-7A48-4C58-849E-C45ADCCDA826}" type="datetimeFigureOut">
              <a:rPr lang="en-GB" smtClean="0"/>
              <a:t>18/12/2017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59E0C8-D700-4481-9575-E9D0947D9B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9720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005" y="0"/>
            <a:ext cx="9908521" cy="6885384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624" y="35743"/>
            <a:ext cx="2058895" cy="122413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5293" y="35743"/>
            <a:ext cx="2058895" cy="1178976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84374" y="114511"/>
            <a:ext cx="3456384" cy="621447"/>
          </a:xfrm>
          <a:prstGeom prst="roundRect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GB" sz="800" b="1" dirty="0" smtClean="0">
                <a:solidFill>
                  <a:schemeClr val="bg1"/>
                </a:solidFill>
              </a:rPr>
              <a:t>ALLERGY INFORMATION</a:t>
            </a:r>
            <a:r>
              <a:rPr lang="en-GB" sz="800" dirty="0" smtClean="0">
                <a:solidFill>
                  <a:schemeClr val="bg1"/>
                </a:solidFill>
              </a:rPr>
              <a:t>: </a:t>
            </a:r>
            <a:r>
              <a:rPr lang="en-GB" sz="750" dirty="0">
                <a:solidFill>
                  <a:schemeClr val="bg1"/>
                </a:solidFill>
              </a:rPr>
              <a:t>I</a:t>
            </a:r>
            <a:r>
              <a:rPr lang="en-GB" sz="750" dirty="0" smtClean="0">
                <a:solidFill>
                  <a:schemeClr val="bg1"/>
                </a:solidFill>
              </a:rPr>
              <a:t>f your child has an allergy or intolerance please ask a member of the catering team for information. If your child has a school lunch and has a food allergy or intolerance you will be asked to complete a form to ensure we have the necessary information to cater for your child.</a:t>
            </a:r>
            <a:endParaRPr lang="en-GB" sz="750" dirty="0">
              <a:solidFill>
                <a:schemeClr val="bg1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00744">
            <a:off x="8164552" y="233119"/>
            <a:ext cx="1438703" cy="587199"/>
          </a:xfrm>
          <a:prstGeom prst="rect">
            <a:avLst/>
          </a:prstGeom>
        </p:spPr>
      </p:pic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7238536"/>
              </p:ext>
            </p:extLst>
          </p:nvPr>
        </p:nvGraphicFramePr>
        <p:xfrm>
          <a:off x="311620" y="977554"/>
          <a:ext cx="9594380" cy="50111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8297"/>
                <a:gridCol w="792088"/>
                <a:gridCol w="1465058"/>
                <a:gridCol w="1599063"/>
                <a:gridCol w="1671748"/>
                <a:gridCol w="1599063"/>
                <a:gridCol w="1599063"/>
              </a:tblGrid>
              <a:tr h="251923">
                <a:tc>
                  <a:txBody>
                    <a:bodyPr/>
                    <a:lstStyle/>
                    <a:p>
                      <a:pPr algn="ctr"/>
                      <a:r>
                        <a:rPr lang="en-GB" sz="800" dirty="0" smtClean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</a:rPr>
                        <a:t>Week commencing</a:t>
                      </a:r>
                      <a:endParaRPr lang="en-GB" sz="800" dirty="0">
                        <a:solidFill>
                          <a:schemeClr val="tx1"/>
                        </a:solidFill>
                        <a:latin typeface="Myriad Pro" panose="020B0503030403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solidFill>
                          <a:schemeClr val="tx1"/>
                        </a:solidFill>
                        <a:latin typeface="Myriad Pro" panose="020B0503030403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</a:rPr>
                        <a:t>Monday</a:t>
                      </a:r>
                      <a:endParaRPr lang="en-GB" sz="1200" dirty="0">
                        <a:solidFill>
                          <a:schemeClr val="tx1"/>
                        </a:solidFill>
                        <a:latin typeface="Myriad Pro" panose="020B0503030403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</a:rPr>
                        <a:t>Tuesday</a:t>
                      </a:r>
                      <a:endParaRPr lang="en-GB" sz="1200" dirty="0">
                        <a:solidFill>
                          <a:schemeClr val="tx1"/>
                        </a:solidFill>
                        <a:latin typeface="Myriad Pro" panose="020B0503030403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</a:rPr>
                        <a:t>Wednesday</a:t>
                      </a:r>
                      <a:endParaRPr lang="en-GB" sz="1200" dirty="0">
                        <a:solidFill>
                          <a:schemeClr val="tx1"/>
                        </a:solidFill>
                        <a:latin typeface="Myriad Pro" panose="020B0503030403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</a:rPr>
                        <a:t>Thursday</a:t>
                      </a:r>
                      <a:endParaRPr lang="en-GB" sz="1200" dirty="0">
                        <a:solidFill>
                          <a:schemeClr val="tx1"/>
                        </a:solidFill>
                        <a:latin typeface="Myriad Pro" panose="020B0503030403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</a:rPr>
                        <a:t>Friday</a:t>
                      </a:r>
                      <a:endParaRPr lang="en-GB" sz="1200" dirty="0">
                        <a:solidFill>
                          <a:schemeClr val="tx1"/>
                        </a:solidFill>
                        <a:latin typeface="Myriad Pro" panose="020B0503030403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</a:tr>
              <a:tr h="387317">
                <a:tc rowSpan="4">
                  <a:txBody>
                    <a:bodyPr/>
                    <a:lstStyle/>
                    <a:p>
                      <a:pPr algn="ctr"/>
                      <a:r>
                        <a:rPr lang="en-GB" sz="1200" b="1" dirty="0" smtClean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</a:rPr>
                        <a:t>Week 1</a:t>
                      </a:r>
                    </a:p>
                    <a:p>
                      <a:pPr algn="ctr"/>
                      <a:endParaRPr lang="en-GB" sz="800" b="1" dirty="0" smtClean="0">
                        <a:solidFill>
                          <a:schemeClr val="tx1"/>
                        </a:solidFill>
                        <a:latin typeface="Myriad Pro" panose="020B0503030403020204" pitchFamily="34" charset="0"/>
                      </a:endParaRPr>
                    </a:p>
                    <a:p>
                      <a:pPr algn="ctr"/>
                      <a:endParaRPr lang="en-GB" sz="800" b="1" dirty="0" smtClean="0">
                        <a:solidFill>
                          <a:schemeClr val="tx1"/>
                        </a:solidFill>
                        <a:latin typeface="Myriad Pro" panose="020B0503030403020204" pitchFamily="34" charset="0"/>
                      </a:endParaRPr>
                    </a:p>
                    <a:p>
                      <a:pPr algn="ctr"/>
                      <a:endParaRPr lang="en-GB" sz="800" b="0" dirty="0" smtClean="0">
                        <a:solidFill>
                          <a:schemeClr val="tx1"/>
                        </a:solidFill>
                        <a:latin typeface="Myriad Pro" panose="020B0503030403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b="1" dirty="0" smtClean="0">
                          <a:solidFill>
                            <a:srgbClr val="000000"/>
                          </a:solidFill>
                          <a:latin typeface="Myriad Pro" panose="020B0503030403020204" pitchFamily="34" charset="0"/>
                          <a:ea typeface="Times New Roman"/>
                          <a:cs typeface="Times New Roman"/>
                        </a:rPr>
                        <a:t>Main</a:t>
                      </a:r>
                      <a:endParaRPr lang="en-GB" sz="1000" b="1" dirty="0">
                        <a:solidFill>
                          <a:srgbClr val="000000"/>
                        </a:solidFill>
                        <a:latin typeface="Myriad Pro" panose="020B0503030403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kern="1200" dirty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Chicken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kern="1200" dirty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Chow</a:t>
                      </a:r>
                      <a:r>
                        <a:rPr lang="en-GB" sz="800" kern="1200" baseline="0" dirty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Mein </a:t>
                      </a:r>
                      <a:endParaRPr lang="en-GB" sz="800" dirty="0">
                        <a:solidFill>
                          <a:srgbClr val="000000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800" kern="1200" dirty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Beef</a:t>
                      </a:r>
                      <a:r>
                        <a:rPr lang="en-GB" sz="800" kern="1200" baseline="0" dirty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Lasagne with </a:t>
                      </a:r>
                    </a:p>
                    <a:p>
                      <a:pPr algn="ctr"/>
                      <a:r>
                        <a:rPr lang="en-GB" sz="800" kern="1200" baseline="0" dirty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Garlic Bread</a:t>
                      </a:r>
                      <a:endParaRPr lang="en-GB" sz="800" kern="1200" dirty="0">
                        <a:solidFill>
                          <a:srgbClr val="000000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 smtClean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Roast </a:t>
                      </a:r>
                      <a:r>
                        <a:rPr lang="en-GB" sz="800" kern="1200" dirty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Gammon </a:t>
                      </a:r>
                      <a:r>
                        <a:rPr lang="en-GB" sz="800" dirty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with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Roast</a:t>
                      </a:r>
                      <a:r>
                        <a:rPr lang="en-GB" sz="800" baseline="0" dirty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Potatoes and Gravy</a:t>
                      </a:r>
                      <a:endParaRPr lang="en-GB" sz="800" dirty="0">
                        <a:solidFill>
                          <a:srgbClr val="000000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kern="1200" dirty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Beef Meatballs in a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kern="1200" dirty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Tomato Sauce with Rice</a:t>
                      </a: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 smtClean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MSC Breaded Fish</a:t>
                      </a:r>
                      <a:endParaRPr lang="en-GB" sz="800" dirty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with Chipped Potatoes, Tomato </a:t>
                      </a:r>
                      <a:r>
                        <a:rPr lang="en-GB" sz="800" dirty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Sauce</a:t>
                      </a: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</a:tr>
              <a:tr h="38113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b="1" dirty="0" smtClean="0">
                          <a:solidFill>
                            <a:srgbClr val="000000"/>
                          </a:solidFill>
                          <a:latin typeface="Myriad Pro" panose="020B0503030403020204" pitchFamily="34" charset="0"/>
                          <a:ea typeface="Times New Roman"/>
                          <a:cs typeface="Times New Roman"/>
                        </a:rPr>
                        <a:t>Vegetarian</a:t>
                      </a:r>
                      <a:endParaRPr lang="en-GB" sz="1000" b="1" dirty="0">
                        <a:solidFill>
                          <a:srgbClr val="000000"/>
                        </a:solidFill>
                        <a:latin typeface="Myriad Pro" panose="020B0503030403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kern="1200" dirty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Macaroni Cheese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kern="1200" dirty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with Tomato Topping</a:t>
                      </a: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Wholemeal</a:t>
                      </a:r>
                      <a:r>
                        <a:rPr lang="en-GB" sz="800" baseline="0" dirty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Spinach &amp; Tomato Quiche with New Potatoes</a:t>
                      </a:r>
                      <a:endParaRPr lang="en-GB" sz="800" dirty="0" smtClean="0">
                        <a:solidFill>
                          <a:srgbClr val="000000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Mixed</a:t>
                      </a:r>
                      <a:r>
                        <a:rPr lang="en-GB" sz="800" baseline="0" dirty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Vegetable Loaf w</a:t>
                      </a:r>
                      <a:r>
                        <a:rPr lang="en-GB" sz="800" dirty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ith Roast</a:t>
                      </a:r>
                      <a:r>
                        <a:rPr lang="en-GB" sz="800" baseline="0" dirty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Potatoes and Gravy</a:t>
                      </a:r>
                      <a:endParaRPr lang="en-GB" sz="800" dirty="0" smtClean="0">
                        <a:solidFill>
                          <a:srgbClr val="000000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kern="1200" dirty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Potato &amp; Courgette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kern="1200" dirty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Layer Bake</a:t>
                      </a: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Glamorgan Sausage with </a:t>
                      </a:r>
                      <a:endParaRPr lang="en-GB" sz="800" dirty="0" smtClean="0">
                        <a:solidFill>
                          <a:srgbClr val="FF0000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Chipped Potatoes </a:t>
                      </a: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</a:tr>
              <a:tr h="355736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b="1" dirty="0" smtClean="0">
                          <a:solidFill>
                            <a:srgbClr val="000000"/>
                          </a:solidFill>
                          <a:latin typeface="Myriad Pro" panose="020B0503030403020204" pitchFamily="34" charset="0"/>
                          <a:ea typeface="Times New Roman"/>
                          <a:cs typeface="Times New Roman"/>
                        </a:rPr>
                        <a:t>Side</a:t>
                      </a:r>
                      <a:endParaRPr lang="en-GB" sz="1000" b="1" dirty="0">
                        <a:solidFill>
                          <a:srgbClr val="000000"/>
                        </a:solidFill>
                        <a:latin typeface="Myriad Pro" panose="020B0503030403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800" kern="1200" dirty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Sweet Corn </a:t>
                      </a: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800" kern="1200" dirty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Green Beans</a:t>
                      </a: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Mixed</a:t>
                      </a:r>
                      <a:r>
                        <a:rPr lang="en-GB" sz="800" baseline="0" dirty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Salad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aseline="0" dirty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Garden Peas</a:t>
                      </a:r>
                      <a:endParaRPr lang="en-GB" sz="800" dirty="0">
                        <a:solidFill>
                          <a:srgbClr val="000000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 smtClean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Carrot</a:t>
                      </a:r>
                      <a:r>
                        <a:rPr lang="en-GB" sz="800" baseline="0" dirty="0" smtClean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&amp; S</a:t>
                      </a:r>
                      <a:r>
                        <a:rPr lang="en-GB" sz="800" dirty="0" smtClean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wede</a:t>
                      </a:r>
                      <a:r>
                        <a:rPr lang="en-GB" sz="800" baseline="0" dirty="0" smtClean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Mash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baseline="0" dirty="0" smtClean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Cauliflower Florets</a:t>
                      </a:r>
                      <a:endParaRPr lang="en-GB" sz="800" dirty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Sweet Corn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Broccoli</a:t>
                      </a:r>
                      <a:r>
                        <a:rPr lang="en-GB" sz="800" baseline="0" dirty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Florets</a:t>
                      </a:r>
                      <a:endParaRPr lang="en-GB" sz="800" dirty="0">
                        <a:solidFill>
                          <a:srgbClr val="000000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Baked</a:t>
                      </a:r>
                      <a:r>
                        <a:rPr lang="en-GB" sz="800" baseline="0" dirty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Beans</a:t>
                      </a:r>
                      <a:endParaRPr lang="en-GB" sz="800" dirty="0">
                        <a:solidFill>
                          <a:srgbClr val="000000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Garden Peas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</a:tr>
              <a:tr h="43725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b="1" dirty="0" smtClean="0">
                          <a:solidFill>
                            <a:srgbClr val="000000"/>
                          </a:solidFill>
                          <a:latin typeface="Myriad Pro" panose="020B0503030403020204" pitchFamily="34" charset="0"/>
                          <a:ea typeface="Times New Roman"/>
                          <a:cs typeface="Times New Roman"/>
                        </a:rPr>
                        <a:t>Dessert</a:t>
                      </a:r>
                      <a:endParaRPr lang="en-GB" sz="1000" b="1" dirty="0">
                        <a:solidFill>
                          <a:srgbClr val="000000"/>
                        </a:solidFill>
                        <a:latin typeface="Myriad Pro" panose="020B0503030403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kern="1200" baseline="0" dirty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Fruity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kern="1200" baseline="0" dirty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Shortbread</a:t>
                      </a:r>
                      <a:endParaRPr lang="en-GB" sz="800" kern="1200" dirty="0" smtClean="0">
                        <a:solidFill>
                          <a:srgbClr val="000000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kern="1200" dirty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Apple and</a:t>
                      </a:r>
                      <a:r>
                        <a:rPr lang="en-GB" sz="800" kern="1200" baseline="0" dirty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Mixed Berry Crumble and Custard</a:t>
                      </a:r>
                      <a:endParaRPr lang="en-GB" sz="800" kern="1200" dirty="0">
                        <a:solidFill>
                          <a:srgbClr val="000000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800" kern="1200" dirty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Apple,</a:t>
                      </a:r>
                      <a:r>
                        <a:rPr lang="en-GB" sz="800" kern="1200" baseline="0" dirty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Cheese </a:t>
                      </a: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800" kern="1200" baseline="0" dirty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and Biscuits</a:t>
                      </a:r>
                      <a:endParaRPr lang="en-GB" sz="800" kern="1200" dirty="0" smtClean="0">
                        <a:solidFill>
                          <a:srgbClr val="000000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kern="1200" dirty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Pineapple Upside</a:t>
                      </a:r>
                      <a:r>
                        <a:rPr lang="en-GB" sz="800" kern="1200" baseline="0" dirty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Down Cake with Custard</a:t>
                      </a: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800" kern="1200" dirty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Pear</a:t>
                      </a:r>
                      <a:r>
                        <a:rPr lang="en-GB" sz="800" kern="1200" baseline="0" dirty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&amp; Ginger </a:t>
                      </a: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800" kern="1200" baseline="0" dirty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Muffin</a:t>
                      </a:r>
                      <a:endParaRPr lang="en-GB" sz="800" kern="1200" dirty="0">
                        <a:solidFill>
                          <a:srgbClr val="000000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</a:tr>
              <a:tr h="512922">
                <a:tc row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 smtClean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</a:rPr>
                        <a:t>Week 2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b="1" dirty="0" smtClean="0">
                        <a:solidFill>
                          <a:schemeClr val="tx1"/>
                        </a:solidFill>
                        <a:latin typeface="Myriad Pro" panose="020B0503030403020204" pitchFamily="34" charset="0"/>
                      </a:endParaRPr>
                    </a:p>
                    <a:p>
                      <a:pPr marL="0" algn="ctr" defTabSz="914400" rtl="0" eaLnBrk="1" latinLnBrk="0" hangingPunct="1"/>
                      <a:endParaRPr lang="en-GB" sz="800" b="1" kern="1200" dirty="0" smtClean="0">
                        <a:solidFill>
                          <a:schemeClr val="tx1"/>
                        </a:solidFill>
                        <a:latin typeface="Myriad Pro" panose="020B0503030403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b="1" dirty="0" smtClean="0">
                          <a:solidFill>
                            <a:srgbClr val="000000"/>
                          </a:solidFill>
                          <a:latin typeface="Myriad Pro" panose="020B0503030403020204" pitchFamily="34" charset="0"/>
                          <a:ea typeface="Times New Roman"/>
                          <a:cs typeface="Times New Roman"/>
                        </a:rPr>
                        <a:t>Main</a:t>
                      </a:r>
                      <a:endParaRPr lang="en-GB" sz="1000" b="1" dirty="0">
                        <a:solidFill>
                          <a:srgbClr val="000000"/>
                        </a:solidFill>
                        <a:latin typeface="Myriad Pro" panose="020B0503030403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Hot Dogs with</a:t>
                      </a:r>
                      <a:r>
                        <a:rPr lang="en-GB" sz="800" baseline="0" dirty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Homemade Tomato Sauce and Homemade Jacket Wedges</a:t>
                      </a:r>
                      <a:endParaRPr lang="en-GB" sz="800" dirty="0" smtClean="0">
                        <a:solidFill>
                          <a:srgbClr val="000000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41777" marR="41777" marT="921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800" kern="1200" dirty="0" smtClean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Wholemeal Barbecue </a:t>
                      </a:r>
                      <a:r>
                        <a:rPr lang="en-GB" sz="800" kern="1200" smtClean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Chicken Pizza </a:t>
                      </a:r>
                      <a:r>
                        <a:rPr lang="en-GB" sz="800" kern="1200" dirty="0" smtClean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with </a:t>
                      </a: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800" kern="1200" dirty="0" smtClean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Jacket Potato </a:t>
                      </a:r>
                      <a:endParaRPr lang="en-GB" sz="800" kern="1200" dirty="0">
                        <a:solidFill>
                          <a:srgbClr val="000000"/>
                        </a:solidFill>
                        <a:latin typeface="Century Gothic" panose="020B0502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41777" marR="41777" marT="921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800" kern="1200" dirty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Roast Turkey with </a:t>
                      </a: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800" kern="1200" dirty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Roast Potatoes &amp; Gravy</a:t>
                      </a:r>
                      <a:endParaRPr lang="en-GB" sz="800" kern="1200" dirty="0">
                        <a:solidFill>
                          <a:srgbClr val="000000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41777" marR="41777" marT="921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Beef Spaghetti Bolognaise With Garlic Slice</a:t>
                      </a:r>
                    </a:p>
                  </a:txBody>
                  <a:tcPr marL="41777" marR="41777" marT="921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800" kern="1200" dirty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MSC Battered Fish </a:t>
                      </a:r>
                      <a:endParaRPr lang="en-GB" sz="800" kern="1200" dirty="0">
                        <a:solidFill>
                          <a:srgbClr val="000000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800" kern="1200" dirty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Chipped Potatoes, </a:t>
                      </a:r>
                      <a:endParaRPr lang="en-GB" sz="800" kern="1200" dirty="0" smtClean="0">
                        <a:solidFill>
                          <a:srgbClr val="000000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800" kern="1200" dirty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Tomato </a:t>
                      </a:r>
                      <a:r>
                        <a:rPr lang="en-GB" sz="800" kern="1200" dirty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Sauce</a:t>
                      </a:r>
                    </a:p>
                  </a:txBody>
                  <a:tcPr marL="41777" marR="41777" marT="921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</a:tr>
              <a:tr h="36469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b="1" dirty="0" smtClean="0">
                          <a:solidFill>
                            <a:srgbClr val="000000"/>
                          </a:solidFill>
                          <a:latin typeface="Myriad Pro" panose="020B0503030403020204" pitchFamily="34" charset="0"/>
                          <a:ea typeface="Times New Roman"/>
                          <a:cs typeface="Times New Roman"/>
                        </a:rPr>
                        <a:t>Vegetarian</a:t>
                      </a:r>
                      <a:endParaRPr lang="en-GB" sz="1000" b="1" dirty="0">
                        <a:solidFill>
                          <a:srgbClr val="000000"/>
                        </a:solidFill>
                        <a:latin typeface="Myriad Pro" panose="020B0503030403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kern="1200" dirty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Vegetable</a:t>
                      </a:r>
                      <a:r>
                        <a:rPr lang="en-GB" sz="800" kern="1200" baseline="0" dirty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Wholemeal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kern="1200" baseline="0" dirty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Pasta Bake</a:t>
                      </a:r>
                      <a:endParaRPr lang="en-GB" sz="800" kern="1200" dirty="0" smtClean="0">
                        <a:solidFill>
                          <a:srgbClr val="000000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41777" marR="41777" marT="921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kern="1200" dirty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Lentil and Vegetable Curry with Rice</a:t>
                      </a:r>
                    </a:p>
                  </a:txBody>
                  <a:tcPr marL="41777" marR="41777" marT="921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800" kern="1200" dirty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Cheese &amp; Pepper Whirl </a:t>
                      </a: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800" kern="1200" dirty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with Roast Potatoes</a:t>
                      </a:r>
                      <a:endParaRPr lang="en-GB" sz="800" kern="1200" dirty="0">
                        <a:solidFill>
                          <a:srgbClr val="000000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41777" marR="41777" marT="921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kern="1200" dirty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Mixed Bean</a:t>
                      </a:r>
                      <a:r>
                        <a:rPr lang="en-GB" sz="800" kern="1200" baseline="0" dirty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Cassoulet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kern="1200" baseline="0" dirty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with New Potatoes</a:t>
                      </a:r>
                      <a:endParaRPr lang="en-GB" sz="800" kern="1200" dirty="0" smtClean="0">
                        <a:solidFill>
                          <a:srgbClr val="000000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41777" marR="41777" marT="921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800" kern="1200" dirty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Cheese and Tomato Pizza </a:t>
                      </a: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800" kern="1200" dirty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with </a:t>
                      </a:r>
                      <a:r>
                        <a:rPr lang="en-GB" sz="800" kern="1200" dirty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Chipped Potatoes</a:t>
                      </a:r>
                    </a:p>
                  </a:txBody>
                  <a:tcPr marL="41777" marR="41777" marT="921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</a:tr>
              <a:tr h="26108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b="1" dirty="0" smtClean="0">
                          <a:solidFill>
                            <a:srgbClr val="000000"/>
                          </a:solidFill>
                          <a:latin typeface="Myriad Pro" panose="020B0503030403020204" pitchFamily="34" charset="0"/>
                          <a:ea typeface="Times New Roman"/>
                          <a:cs typeface="Times New Roman"/>
                        </a:rPr>
                        <a:t>Side</a:t>
                      </a:r>
                      <a:endParaRPr lang="en-GB" sz="1000" b="1" dirty="0">
                        <a:solidFill>
                          <a:srgbClr val="000000"/>
                        </a:solidFill>
                        <a:latin typeface="Myriad Pro" panose="020B0503030403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800" kern="1200" baseline="0" dirty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Coleslaw</a:t>
                      </a: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800" kern="1200" baseline="0" dirty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Green Salad</a:t>
                      </a:r>
                      <a:endParaRPr lang="en-GB" sz="800" kern="1200" dirty="0" smtClean="0">
                        <a:solidFill>
                          <a:srgbClr val="000000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41777" marR="41777" marT="921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800" dirty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Roasted </a:t>
                      </a: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800" dirty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Vegetables </a:t>
                      </a:r>
                      <a:endParaRPr lang="en-GB" sz="800" kern="1200" dirty="0" smtClean="0">
                        <a:solidFill>
                          <a:srgbClr val="000000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800" kern="1200" dirty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Broccoli</a:t>
                      </a: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800" kern="1200" dirty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Sliced</a:t>
                      </a:r>
                      <a:r>
                        <a:rPr lang="en-GB" sz="800" kern="1200" baseline="0" dirty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Carrots</a:t>
                      </a:r>
                      <a:endParaRPr lang="en-GB" sz="800" kern="1200" dirty="0" smtClean="0">
                        <a:solidFill>
                          <a:srgbClr val="000000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800" kern="1200" dirty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Green Beans</a:t>
                      </a: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800" kern="1200" dirty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Sweet Corn </a:t>
                      </a:r>
                      <a:endParaRPr lang="en-GB" sz="800" kern="1200" dirty="0">
                        <a:solidFill>
                          <a:srgbClr val="000000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800" kern="1200" dirty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Baked Beans</a:t>
                      </a:r>
                      <a:endParaRPr lang="en-GB" sz="800" kern="1200" dirty="0">
                        <a:solidFill>
                          <a:srgbClr val="000000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800" kern="1200" dirty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Garden Peas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</a:tr>
              <a:tr h="410205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b="1" dirty="0" smtClean="0">
                          <a:solidFill>
                            <a:srgbClr val="000000"/>
                          </a:solidFill>
                          <a:latin typeface="Myriad Pro" panose="020B0503030403020204" pitchFamily="34" charset="0"/>
                          <a:ea typeface="Times New Roman"/>
                          <a:cs typeface="Times New Roman"/>
                        </a:rPr>
                        <a:t>Dessert</a:t>
                      </a:r>
                      <a:endParaRPr lang="en-GB" sz="1000" b="1" dirty="0">
                        <a:solidFill>
                          <a:srgbClr val="000000"/>
                        </a:solidFill>
                        <a:latin typeface="Myriad Pro" panose="020B0503030403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800" kern="1200" baseline="0" dirty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Pear Crumble </a:t>
                      </a: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800" kern="1200" baseline="0" dirty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with Custard</a:t>
                      </a:r>
                      <a:endParaRPr lang="en-GB" sz="800" kern="1200" dirty="0">
                        <a:solidFill>
                          <a:srgbClr val="000000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41777" marR="41777" marT="921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800" kern="1200" dirty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Banana Sponge </a:t>
                      </a: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800" kern="1200" dirty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with Custard</a:t>
                      </a:r>
                      <a:endParaRPr lang="en-GB" sz="800" kern="1200" dirty="0">
                        <a:solidFill>
                          <a:srgbClr val="000000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41777" marR="41777" marT="921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800" kern="1200" dirty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Chocolate</a:t>
                      </a:r>
                      <a:r>
                        <a:rPr lang="en-GB" sz="800" kern="1200" baseline="0" dirty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</a:t>
                      </a: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800" kern="1200" baseline="0" dirty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Cookie </a:t>
                      </a:r>
                      <a:endParaRPr lang="en-GB" sz="800" kern="1200" dirty="0">
                        <a:solidFill>
                          <a:srgbClr val="000000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41777" marR="41777" marT="921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kern="1200" dirty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Apple &amp; Berry Strudel</a:t>
                      </a:r>
                      <a:r>
                        <a:rPr lang="en-GB" sz="800" kern="1200" baseline="0" dirty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kern="1200" baseline="0" dirty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with Custard</a:t>
                      </a:r>
                      <a:endParaRPr lang="en-GB" sz="800" kern="1200" dirty="0">
                        <a:solidFill>
                          <a:srgbClr val="000000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41777" marR="41777" marT="921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800" kern="1200" dirty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Chocolate and Orange Brownie</a:t>
                      </a:r>
                      <a:endParaRPr lang="en-GB" sz="800" kern="1200" dirty="0">
                        <a:solidFill>
                          <a:srgbClr val="000000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41777" marR="41777" marT="921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</a:tr>
              <a:tr h="364698">
                <a:tc rowSpan="4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200" b="1" kern="1200" dirty="0" smtClean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Week 3</a:t>
                      </a:r>
                    </a:p>
                    <a:p>
                      <a:pPr marL="0" algn="ctr" defTabSz="914400" rtl="0" eaLnBrk="1" latinLnBrk="0" hangingPunct="1"/>
                      <a:endParaRPr lang="en-GB" sz="800" b="1" kern="1200" dirty="0" smtClean="0">
                        <a:solidFill>
                          <a:schemeClr val="tx1"/>
                        </a:solidFill>
                        <a:latin typeface="Myriad Pro" panose="020B0503030403020204" pitchFamily="34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endParaRPr lang="en-GB" sz="800" b="1" kern="1200" dirty="0" smtClean="0">
                        <a:solidFill>
                          <a:schemeClr val="tx1"/>
                        </a:solidFill>
                        <a:latin typeface="Myriad Pro" panose="020B0503030403020204" pitchFamily="34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endParaRPr lang="en-GB" sz="800" b="0" kern="1200" dirty="0" smtClean="0">
                        <a:solidFill>
                          <a:schemeClr val="tx1"/>
                        </a:solidFill>
                        <a:latin typeface="Myriad Pro" panose="020B0503030403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b="1" dirty="0" smtClean="0">
                          <a:solidFill>
                            <a:srgbClr val="000000"/>
                          </a:solidFill>
                          <a:latin typeface="Myriad Pro" panose="020B0503030403020204" pitchFamily="34" charset="0"/>
                          <a:ea typeface="Times New Roman"/>
                          <a:cs typeface="Times New Roman"/>
                        </a:rPr>
                        <a:t>Main</a:t>
                      </a:r>
                      <a:endParaRPr lang="en-GB" sz="1000" b="1" dirty="0">
                        <a:solidFill>
                          <a:srgbClr val="000000"/>
                        </a:solidFill>
                        <a:latin typeface="Myriad Pro" panose="020B0503030403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kern="1200" dirty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Turkey</a:t>
                      </a:r>
                      <a:r>
                        <a:rPr lang="en-GB" sz="800" kern="1200" baseline="0" dirty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&amp; Leek Pie with Mash Potato Topping</a:t>
                      </a:r>
                      <a:endParaRPr lang="en-GB" sz="800" kern="1200" dirty="0" smtClean="0">
                        <a:solidFill>
                          <a:srgbClr val="000000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Beef Macaroni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 err="1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Pastitsio</a:t>
                      </a:r>
                      <a:r>
                        <a:rPr lang="en-GB" sz="800" dirty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41777" marR="41777" marT="921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800" kern="1200" dirty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Roast </a:t>
                      </a:r>
                      <a:r>
                        <a:rPr lang="en-GB" sz="800" dirty="0" smtClean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Chicken &amp; Stuffing</a:t>
                      </a:r>
                      <a:r>
                        <a:rPr lang="en-GB" sz="800" baseline="0" dirty="0" smtClean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800" kern="1200" dirty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with Roast Potatoes and Gravy</a:t>
                      </a:r>
                      <a:endParaRPr lang="en-GB" sz="800" kern="1200" dirty="0">
                        <a:solidFill>
                          <a:srgbClr val="000000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41777" marR="41777" marT="921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kern="1200" dirty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Beef Tortilla Stac</a:t>
                      </a:r>
                      <a:r>
                        <a:rPr lang="en-GB" sz="800" kern="1200" baseline="0" dirty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k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kern="1200" dirty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With Garlic Slice </a:t>
                      </a:r>
                    </a:p>
                  </a:txBody>
                  <a:tcPr marL="41777" marR="41777" marT="921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800" kern="120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MSC Fish </a:t>
                      </a:r>
                      <a:r>
                        <a:rPr lang="en-GB" sz="800" kern="1200" dirty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Fingers with  Chipped Potatoes, </a:t>
                      </a: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800" kern="1200" dirty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Tomato Sauce</a:t>
                      </a:r>
                      <a:endParaRPr lang="en-GB" sz="800" kern="1200" dirty="0">
                        <a:solidFill>
                          <a:srgbClr val="000000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41777" marR="41777" marT="921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</a:tr>
              <a:tr h="38758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b="1" dirty="0" smtClean="0">
                          <a:solidFill>
                            <a:srgbClr val="000000"/>
                          </a:solidFill>
                          <a:latin typeface="Myriad Pro" panose="020B0503030403020204" pitchFamily="34" charset="0"/>
                          <a:ea typeface="Times New Roman"/>
                          <a:cs typeface="Times New Roman"/>
                        </a:rPr>
                        <a:t>Vegetarian</a:t>
                      </a:r>
                      <a:endParaRPr lang="en-GB" sz="1000" b="1" dirty="0">
                        <a:solidFill>
                          <a:srgbClr val="000000"/>
                        </a:solidFill>
                        <a:latin typeface="Myriad Pro" panose="020B0503030403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kern="1200" dirty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Quorn Mince Pasta Bolognaise</a:t>
                      </a: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kern="1200" dirty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Chinese</a:t>
                      </a:r>
                      <a:r>
                        <a:rPr lang="en-GB" sz="800" kern="1200" baseline="0" dirty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Vegetarian Spring Roll with Oven Baked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kern="1200" baseline="0" dirty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New Potatoes</a:t>
                      </a:r>
                      <a:endParaRPr lang="en-GB" sz="800" kern="1200" dirty="0">
                        <a:solidFill>
                          <a:srgbClr val="000000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41777" marR="41777" marT="921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800" kern="1200" dirty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Vegetarian Wellington with Roast Potatoes </a:t>
                      </a:r>
                      <a:endParaRPr lang="en-GB" sz="800" kern="1200" dirty="0">
                        <a:solidFill>
                          <a:srgbClr val="000000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41777" marR="41777" marT="921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kern="1200" dirty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Chick Pea Aloo</a:t>
                      </a:r>
                      <a:r>
                        <a:rPr lang="en-GB" sz="800" kern="1200" baseline="0" dirty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800" kern="1200" baseline="0" dirty="0" err="1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Chaat</a:t>
                      </a:r>
                      <a:r>
                        <a:rPr lang="en-GB" sz="800" kern="1200" baseline="0" dirty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kern="1200" dirty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with Rice</a:t>
                      </a:r>
                    </a:p>
                  </a:txBody>
                  <a:tcPr marL="41777" marR="41777" marT="921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800" kern="1200" dirty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Cheese Tomato &amp; Spinach Frittata with Chipped Potatoes</a:t>
                      </a:r>
                      <a:endParaRPr lang="en-GB" sz="800" kern="1200" dirty="0">
                        <a:solidFill>
                          <a:srgbClr val="000000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41777" marR="41777" marT="921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</a:tr>
              <a:tr h="37862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b="1" dirty="0" smtClean="0">
                          <a:solidFill>
                            <a:srgbClr val="000000"/>
                          </a:solidFill>
                          <a:latin typeface="Myriad Pro" panose="020B0503030403020204" pitchFamily="34" charset="0"/>
                          <a:ea typeface="Times New Roman"/>
                          <a:cs typeface="Times New Roman"/>
                        </a:rPr>
                        <a:t>Side</a:t>
                      </a:r>
                      <a:endParaRPr lang="en-GB" sz="1000" b="1" dirty="0">
                        <a:solidFill>
                          <a:srgbClr val="000000"/>
                        </a:solidFill>
                        <a:latin typeface="Myriad Pro" panose="020B0503030403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kern="1200" dirty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Cauliflower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kern="1200" dirty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Green Beans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800" kern="1200" dirty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Broccoli</a:t>
                      </a: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800" kern="1200" dirty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Sweet Corn</a:t>
                      </a:r>
                      <a:r>
                        <a:rPr lang="en-GB" sz="800" kern="1200" baseline="0" dirty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</a:t>
                      </a:r>
                      <a:endParaRPr lang="en-GB" sz="800" kern="1200" dirty="0">
                        <a:solidFill>
                          <a:srgbClr val="000000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41777" marR="41777" marT="921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800" kern="1200" dirty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Shredded Cabbage</a:t>
                      </a: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800" kern="1200" dirty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Carrots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kern="1200" dirty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Mixed</a:t>
                      </a:r>
                      <a:r>
                        <a:rPr lang="en-GB" sz="800" kern="1200" baseline="0" dirty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Salad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kern="1200" baseline="0" dirty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Sweet Corn</a:t>
                      </a:r>
                      <a:endParaRPr lang="en-GB" sz="800" kern="1200" dirty="0">
                        <a:solidFill>
                          <a:srgbClr val="000000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800" kern="1200" dirty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Baked Beans</a:t>
                      </a: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800" kern="1200" dirty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Garden Peas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</a:tr>
              <a:tr h="40984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b="1" dirty="0" smtClean="0">
                          <a:solidFill>
                            <a:srgbClr val="000000"/>
                          </a:solidFill>
                          <a:latin typeface="Myriad Pro" panose="020B0503030403020204" pitchFamily="34" charset="0"/>
                          <a:ea typeface="Times New Roman"/>
                          <a:cs typeface="Times New Roman"/>
                        </a:rPr>
                        <a:t>Dessert</a:t>
                      </a:r>
                      <a:endParaRPr lang="en-GB" sz="1000" b="1" dirty="0">
                        <a:solidFill>
                          <a:srgbClr val="000000"/>
                        </a:solidFill>
                        <a:latin typeface="Myriad Pro" panose="020B0503030403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800" kern="1200" dirty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Apple &amp; Raisin </a:t>
                      </a: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800" kern="1200" dirty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Flapjack</a:t>
                      </a:r>
                      <a:endParaRPr lang="en-GB" sz="800" kern="1200" dirty="0">
                        <a:solidFill>
                          <a:srgbClr val="000000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41777" marR="41777" marT="921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800" kern="1200" dirty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Carrot</a:t>
                      </a:r>
                      <a:r>
                        <a:rPr lang="en-GB" sz="800" kern="1200" baseline="0" dirty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&amp; Sultana Cake </a:t>
                      </a: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800" kern="1200" baseline="0" dirty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with Custard</a:t>
                      </a:r>
                      <a:endParaRPr lang="en-GB" sz="800" kern="1200" dirty="0">
                        <a:solidFill>
                          <a:srgbClr val="000000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41777" marR="41777" marT="921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800" kern="1200" dirty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Jelly with a Side </a:t>
                      </a:r>
                      <a:r>
                        <a:rPr lang="en-GB" sz="800" kern="1200" baseline="0" dirty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of </a:t>
                      </a: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800" kern="1200" baseline="0" dirty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Mandarins</a:t>
                      </a:r>
                      <a:endParaRPr lang="en-GB" sz="800" kern="1200" dirty="0">
                        <a:solidFill>
                          <a:srgbClr val="000000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41777" marR="41777" marT="921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kern="1200" dirty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Wholemeal Peach</a:t>
                      </a:r>
                      <a:r>
                        <a:rPr lang="en-GB" sz="800" kern="1200" baseline="0" dirty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Crumble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kern="1200" baseline="0" dirty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with Custard</a:t>
                      </a:r>
                      <a:endParaRPr lang="en-GB" sz="800" kern="1200" dirty="0" smtClean="0">
                        <a:solidFill>
                          <a:srgbClr val="000000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41777" marR="41777" marT="921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800" kern="1200" dirty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Lemon &amp; Cucumber </a:t>
                      </a: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800" kern="1200" dirty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Cake</a:t>
                      </a:r>
                      <a:endParaRPr lang="en-GB" sz="800" kern="1200" dirty="0">
                        <a:solidFill>
                          <a:srgbClr val="000000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41777" marR="41777" marT="921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</a:tr>
            </a:tbl>
          </a:graphicData>
        </a:graphic>
      </p:graphicFrame>
      <p:sp>
        <p:nvSpPr>
          <p:cNvPr id="17" name="Oval 16"/>
          <p:cNvSpPr/>
          <p:nvPr/>
        </p:nvSpPr>
        <p:spPr>
          <a:xfrm>
            <a:off x="7912788" y="330754"/>
            <a:ext cx="144016" cy="144016"/>
          </a:xfrm>
          <a:prstGeom prst="ellipse">
            <a:avLst/>
          </a:prstGeom>
          <a:solidFill>
            <a:srgbClr val="54BCEB"/>
          </a:solidFill>
          <a:ln w="19050">
            <a:solidFill>
              <a:srgbClr val="006D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 rot="21162827">
            <a:off x="4698976" y="420745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>
                <a:solidFill>
                  <a:srgbClr val="54BCEB"/>
                </a:solidFill>
                <a:latin typeface="Myriad Pro" panose="020B0503030403020204" pitchFamily="34" charset="0"/>
              </a:rPr>
              <a:t>St Paul’s CE Primary</a:t>
            </a:r>
          </a:p>
          <a:p>
            <a:pPr algn="ctr"/>
            <a:r>
              <a:rPr lang="en-GB" sz="1200" b="1" dirty="0" smtClean="0">
                <a:solidFill>
                  <a:srgbClr val="54BCEB"/>
                </a:solidFill>
                <a:latin typeface="Myriad Pro" panose="020B0503030403020204" pitchFamily="34" charset="0"/>
              </a:rPr>
              <a:t>Spring Menu 2018 </a:t>
            </a:r>
            <a:endParaRPr lang="en-GB" sz="1200" b="1" dirty="0">
              <a:solidFill>
                <a:srgbClr val="54BCEB"/>
              </a:solidFill>
              <a:latin typeface="Myriad Pro" panose="020B0503030403020204" pitchFamily="34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4592958" y="310745"/>
            <a:ext cx="144016" cy="144016"/>
          </a:xfrm>
          <a:prstGeom prst="ellipse">
            <a:avLst/>
          </a:prstGeom>
          <a:solidFill>
            <a:srgbClr val="54BCEB"/>
          </a:solidFill>
          <a:ln w="19050">
            <a:solidFill>
              <a:srgbClr val="006D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val 36"/>
          <p:cNvSpPr/>
          <p:nvPr/>
        </p:nvSpPr>
        <p:spPr>
          <a:xfrm>
            <a:off x="6317162" y="114511"/>
            <a:ext cx="144016" cy="144016"/>
          </a:xfrm>
          <a:prstGeom prst="ellipse">
            <a:avLst/>
          </a:prstGeom>
          <a:solidFill>
            <a:srgbClr val="54BCEB"/>
          </a:solidFill>
          <a:ln w="19050">
            <a:solidFill>
              <a:srgbClr val="006D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ounded Rectangle 10"/>
          <p:cNvSpPr/>
          <p:nvPr/>
        </p:nvSpPr>
        <p:spPr>
          <a:xfrm>
            <a:off x="6140596" y="6020800"/>
            <a:ext cx="3773592" cy="795937"/>
          </a:xfrm>
          <a:prstGeom prst="roundRect">
            <a:avLst/>
          </a:prstGeom>
          <a:solidFill>
            <a:srgbClr val="95C11F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6107941" y="5988673"/>
            <a:ext cx="3744044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900" dirty="0">
                <a:solidFill>
                  <a:schemeClr val="bg1"/>
                </a:solidFill>
                <a:latin typeface="Myriad Pro" panose="020B0503030403020204" pitchFamily="34" charset="0"/>
              </a:rPr>
              <a:t>Available  Daily </a:t>
            </a:r>
          </a:p>
          <a:p>
            <a:pPr algn="ctr"/>
            <a:r>
              <a:rPr lang="en-GB" sz="900" dirty="0">
                <a:solidFill>
                  <a:schemeClr val="bg1"/>
                </a:solidFill>
                <a:latin typeface="Myriad Pro" panose="020B0503030403020204" pitchFamily="34" charset="0"/>
              </a:rPr>
              <a:t>Freshly cooked jacket potatoes with a choice of fillings </a:t>
            </a:r>
            <a:endParaRPr lang="en-GB" sz="900" dirty="0" smtClean="0">
              <a:solidFill>
                <a:schemeClr val="bg1"/>
              </a:solidFill>
              <a:latin typeface="Myriad Pro" panose="020B0503030403020204" pitchFamily="34" charset="0"/>
            </a:endParaRPr>
          </a:p>
          <a:p>
            <a:pPr algn="ctr"/>
            <a:r>
              <a:rPr lang="en-GB" sz="900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(</a:t>
            </a:r>
            <a:r>
              <a:rPr lang="en-GB" sz="900" dirty="0">
                <a:solidFill>
                  <a:schemeClr val="bg1"/>
                </a:solidFill>
                <a:latin typeface="Myriad Pro" panose="020B0503030403020204" pitchFamily="34" charset="0"/>
              </a:rPr>
              <a:t>where advertised)</a:t>
            </a:r>
          </a:p>
          <a:p>
            <a:pPr algn="ctr"/>
            <a:r>
              <a:rPr lang="en-GB" sz="900" dirty="0">
                <a:solidFill>
                  <a:schemeClr val="bg1"/>
                </a:solidFill>
                <a:latin typeface="Myriad Pro" panose="020B0503030403020204" pitchFamily="34" charset="0"/>
              </a:rPr>
              <a:t>Bread freshly baked on site daily  </a:t>
            </a:r>
          </a:p>
          <a:p>
            <a:pPr algn="ctr"/>
            <a:r>
              <a:rPr lang="en-GB" sz="900" dirty="0">
                <a:solidFill>
                  <a:schemeClr val="bg1"/>
                </a:solidFill>
                <a:latin typeface="Myriad Pro" panose="020B0503030403020204" pitchFamily="34" charset="0"/>
              </a:rPr>
              <a:t>Daily salad </a:t>
            </a:r>
            <a:r>
              <a:rPr lang="en-GB" sz="900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selection &amp; Fresh </a:t>
            </a:r>
            <a:r>
              <a:rPr lang="en-GB" sz="900" dirty="0">
                <a:solidFill>
                  <a:schemeClr val="bg1"/>
                </a:solidFill>
                <a:latin typeface="Myriad Pro" panose="020B0503030403020204" pitchFamily="34" charset="0"/>
              </a:rPr>
              <a:t>fruit and yoghurt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96" y="5772991"/>
            <a:ext cx="1596070" cy="1129260"/>
          </a:xfrm>
          <a:prstGeom prst="rect">
            <a:avLst/>
          </a:prstGeom>
        </p:spPr>
      </p:pic>
      <p:pic>
        <p:nvPicPr>
          <p:cNvPr id="20" name="Picture 2" descr="Image result for wokingham borough council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0000" r="-6055" b="25000"/>
          <a:stretch/>
        </p:blipFill>
        <p:spPr bwMode="auto">
          <a:xfrm>
            <a:off x="2864768" y="6153659"/>
            <a:ext cx="2278809" cy="649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16495" y="1700808"/>
            <a:ext cx="5711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01-Jan</a:t>
            </a:r>
          </a:p>
          <a:p>
            <a:r>
              <a:rPr lang="en-GB" sz="1000" dirty="0" smtClean="0"/>
              <a:t>22-Jan</a:t>
            </a:r>
          </a:p>
          <a:p>
            <a:r>
              <a:rPr lang="en-GB" sz="1000" dirty="0" smtClean="0"/>
              <a:t>29-Feb</a:t>
            </a:r>
          </a:p>
          <a:p>
            <a:r>
              <a:rPr lang="en-GB" sz="1000" dirty="0" smtClean="0"/>
              <a:t>12-Mar</a:t>
            </a:r>
            <a:endParaRPr lang="en-GB" sz="1000" dirty="0"/>
          </a:p>
        </p:txBody>
      </p:sp>
      <p:sp>
        <p:nvSpPr>
          <p:cNvPr id="22" name="TextBox 21"/>
          <p:cNvSpPr txBox="1"/>
          <p:nvPr/>
        </p:nvSpPr>
        <p:spPr>
          <a:xfrm>
            <a:off x="407462" y="3199073"/>
            <a:ext cx="5711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08-Jan</a:t>
            </a:r>
          </a:p>
          <a:p>
            <a:r>
              <a:rPr lang="en-GB" sz="1000" dirty="0" smtClean="0"/>
              <a:t>29-Jan</a:t>
            </a:r>
          </a:p>
          <a:p>
            <a:r>
              <a:rPr lang="en-GB" sz="1000" dirty="0" smtClean="0"/>
              <a:t>26-Feb</a:t>
            </a:r>
          </a:p>
          <a:p>
            <a:r>
              <a:rPr lang="en-GB" sz="1000" dirty="0" smtClean="0"/>
              <a:t>19-Mar</a:t>
            </a:r>
            <a:endParaRPr lang="en-GB" sz="1000" dirty="0"/>
          </a:p>
        </p:txBody>
      </p:sp>
      <p:sp>
        <p:nvSpPr>
          <p:cNvPr id="24" name="TextBox 23"/>
          <p:cNvSpPr txBox="1"/>
          <p:nvPr/>
        </p:nvSpPr>
        <p:spPr>
          <a:xfrm>
            <a:off x="417290" y="4849076"/>
            <a:ext cx="5711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15-Jan</a:t>
            </a:r>
          </a:p>
          <a:p>
            <a:r>
              <a:rPr lang="en-GB" sz="1000" dirty="0" smtClean="0"/>
              <a:t>05-Feb</a:t>
            </a:r>
          </a:p>
          <a:p>
            <a:r>
              <a:rPr lang="en-GB" sz="1000" dirty="0" smtClean="0"/>
              <a:t>05-Mar</a:t>
            </a:r>
          </a:p>
          <a:p>
            <a:r>
              <a:rPr lang="en-GB" sz="1000" dirty="0" smtClean="0"/>
              <a:t>26-Mar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167610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haredContentType xmlns="Microsoft.SharePoint.Taxonomy.ContentTypeSync" SourceId="44daa782-f5eb-4b1d-9e96-5b2bf63ae0ae" ContentTypeId="0x01010052FFBB5F4ECAC345B68EA5B0F012F2CB" PreviousValue="false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CaterLink Library" ma:contentTypeID="0x01010052FFBB5F4ECAC345B68EA5B0F012F2CB001D2DD4021E51ED469CD64ECCA14AA431" ma:contentTypeVersion="17" ma:contentTypeDescription="" ma:contentTypeScope="" ma:versionID="fd127ddd02a0ba9c1541c8ea31bbc3b9">
  <xsd:schema xmlns:xsd="http://www.w3.org/2001/XMLSchema" xmlns:xs="http://www.w3.org/2001/XMLSchema" xmlns:p="http://schemas.microsoft.com/office/2006/metadata/properties" xmlns:ns2="84053289-19df-4a0d-ba79-24174fdaa722" xmlns:ns3="fde98e28-7625-451c-8c53-44dda40a03da" targetNamespace="http://schemas.microsoft.com/office/2006/metadata/properties" ma:root="true" ma:fieldsID="6c68bff28220322ca83ed96fa0b2f089" ns2:_="" ns3:_="">
    <xsd:import namespace="84053289-19df-4a0d-ba79-24174fdaa722"/>
    <xsd:import namespace="fde98e28-7625-451c-8c53-44dda40a03da"/>
    <xsd:element name="properties">
      <xsd:complexType>
        <xsd:sequence>
          <xsd:element name="documentManagement">
            <xsd:complexType>
              <xsd:all>
                <xsd:element ref="ns2:TaxCatchAll" minOccurs="0"/>
                <xsd:element ref="ns2:TaxCatchAllLabel" minOccurs="0"/>
                <xsd:element ref="ns2:e72ff13f1b664d099034ef488b8ed406" minOccurs="0"/>
                <xsd:element ref="ns3:Sector" minOccurs="0"/>
                <xsd:element ref="ns3:Category" minOccurs="0"/>
                <xsd:element ref="ns3:Season" minOccurs="0"/>
                <xsd:element ref="ns3:Description0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053289-19df-4a0d-ba79-24174fdaa722" elementFormDefault="qualified">
    <xsd:import namespace="http://schemas.microsoft.com/office/2006/documentManagement/types"/>
    <xsd:import namespace="http://schemas.microsoft.com/office/infopath/2007/PartnerControls"/>
    <xsd:element name="TaxCatchAll" ma:index="8" nillable="true" ma:displayName="Taxonomy Catch All Column" ma:hidden="true" ma:list="{4dd14cfc-4989-4c77-a8f5-968de01c02bd}" ma:internalName="TaxCatchAll" ma:showField="CatchAllData" ma:web="942a2052-b5dd-4187-9169-60830e34261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9" nillable="true" ma:displayName="Taxonomy Catch All Column1" ma:hidden="true" ma:list="{4dd14cfc-4989-4c77-a8f5-968de01c02bd}" ma:internalName="TaxCatchAllLabel" ma:readOnly="true" ma:showField="CatchAllDataLabel" ma:web="942a2052-b5dd-4187-9169-60830e34261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e72ff13f1b664d099034ef488b8ed406" ma:index="11" nillable="true" ma:taxonomy="true" ma:internalName="e72ff13f1b664d099034ef488b8ed406" ma:taxonomyFieldName="Company_x0020_Metadata" ma:displayName="Company-Metadata" ma:readOnly="false" ma:default="2;#CaterLink|6b7c7025-ee94-469a-84b5-af43f06be2f7" ma:fieldId="{e72ff13f-1b66-4d09-9034-ef488b8ed406}" ma:taxonomyMulti="true" ma:sspId="44daa782-f5eb-4b1d-9e96-5b2bf63ae0ae" ma:termSetId="1ccc5a69-7d96-4eaa-b490-024d0e35738f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e98e28-7625-451c-8c53-44dda40a03da" elementFormDefault="qualified">
    <xsd:import namespace="http://schemas.microsoft.com/office/2006/documentManagement/types"/>
    <xsd:import namespace="http://schemas.microsoft.com/office/infopath/2007/PartnerControls"/>
    <xsd:element name="Sector" ma:index="13" nillable="true" ma:displayName="Sector" ma:format="Dropdown" ma:internalName="Sector" ma:readOnly="false">
      <xsd:simpleType>
        <xsd:restriction base="dms:Choice">
          <xsd:enumeration value="Primary"/>
          <xsd:enumeration value="Secondary"/>
          <xsd:enumeration value="College"/>
        </xsd:restriction>
      </xsd:simpleType>
    </xsd:element>
    <xsd:element name="Category" ma:index="14" nillable="true" ma:displayName="Category" ma:format="Dropdown" ma:internalName="Category">
      <xsd:simpleType>
        <xsd:restriction base="dms:Choice">
          <xsd:enumeration value="Destination Days"/>
          <xsd:enumeration value="Discovery Days"/>
          <xsd:enumeration value="Food Offers"/>
          <xsd:enumeration value="Foodie Facts"/>
          <xsd:enumeration value="Impulse Promotions"/>
          <xsd:enumeration value="Loyalty Posters"/>
          <xsd:enumeration value="Meal Deal"/>
          <xsd:enumeration value="Menu Flyers"/>
          <xsd:enumeration value="Other"/>
          <xsd:enumeration value="Pop Up"/>
          <xsd:enumeration value="Provenance"/>
          <xsd:enumeration value="QR Codes"/>
          <xsd:enumeration value="Useful Images"/>
        </xsd:restriction>
      </xsd:simpleType>
    </xsd:element>
    <xsd:element name="Season" ma:index="15" nillable="true" ma:displayName="Season" ma:format="Dropdown" ma:hidden="true" ma:internalName="Season" ma:readOnly="false">
      <xsd:simpleType>
        <xsd:restriction base="dms:Choice">
          <xsd:enumeration value="Spring"/>
          <xsd:enumeration value="Summer"/>
          <xsd:enumeration value="Autumn"/>
          <xsd:enumeration value="Winter"/>
        </xsd:restriction>
      </xsd:simpleType>
    </xsd:element>
    <xsd:element name="Description0" ma:index="16" nillable="true" ma:displayName="Description" ma:internalName="Description0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4053289-19df-4a0d-ba79-24174fdaa722">
      <Value>2</Value>
    </TaxCatchAll>
    <e72ff13f1b664d099034ef488b8ed406 xmlns="84053289-19df-4a0d-ba79-24174fdaa722">
      <Terms xmlns="http://schemas.microsoft.com/office/infopath/2007/PartnerControls">
        <TermInfo xmlns="http://schemas.microsoft.com/office/infopath/2007/PartnerControls">
          <TermName xmlns="http://schemas.microsoft.com/office/infopath/2007/PartnerControls">CaterLink</TermName>
          <TermId xmlns="http://schemas.microsoft.com/office/infopath/2007/PartnerControls">6b7c7025-ee94-469a-84b5-af43f06be2f7</TermId>
        </TermInfo>
      </Terms>
    </e72ff13f1b664d099034ef488b8ed406>
    <Category xmlns="fde98e28-7625-451c-8c53-44dda40a03da">Other</Category>
    <Sector xmlns="fde98e28-7625-451c-8c53-44dda40a03da">Secondary</Sector>
    <Season xmlns="fde98e28-7625-451c-8c53-44dda40a03da" xsi:nil="true"/>
    <Description0 xmlns="fde98e28-7625-451c-8c53-44dda40a03da">Template - Weekly Menu Cycle (to be printed on plain paper)</Description0>
  </documentManagement>
</p:properties>
</file>

<file path=customXml/itemProps1.xml><?xml version="1.0" encoding="utf-8"?>
<ds:datastoreItem xmlns:ds="http://schemas.openxmlformats.org/officeDocument/2006/customXml" ds:itemID="{13368634-8872-4DB1-B9B5-5E3EB5036161}">
  <ds:schemaRefs>
    <ds:schemaRef ds:uri="Microsoft.SharePoint.Taxonomy.ContentTypeSync"/>
  </ds:schemaRefs>
</ds:datastoreItem>
</file>

<file path=customXml/itemProps2.xml><?xml version="1.0" encoding="utf-8"?>
<ds:datastoreItem xmlns:ds="http://schemas.openxmlformats.org/officeDocument/2006/customXml" ds:itemID="{3AB8ED64-C6F3-4AA7-A4F8-D8EE960172A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DEB18C1-AF1D-4CE1-9301-75787EDEAF9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4053289-19df-4a0d-ba79-24174fdaa722"/>
    <ds:schemaRef ds:uri="fde98e28-7625-451c-8c53-44dda40a03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38B72B72-EFE2-4371-B500-B2B9B1CA3EDB}">
  <ds:schemaRefs>
    <ds:schemaRef ds:uri="http://purl.org/dc/terms/"/>
    <ds:schemaRef ds:uri="84053289-19df-4a0d-ba79-24174fdaa722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fde98e28-7625-451c-8c53-44dda40a03da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1435</TotalTime>
  <Words>461</Words>
  <Application>Microsoft Office PowerPoint</Application>
  <PresentationFormat>A4 Paper (210x297 mm)</PresentationFormat>
  <Paragraphs>153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Century Gothic</vt:lpstr>
      <vt:lpstr>Myriad Pro</vt:lpstr>
      <vt:lpstr>Times New Roman</vt:lpstr>
      <vt:lpstr>Office Theme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Christian Pass</dc:creator>
  <cp:lastModifiedBy>Sarah Lander</cp:lastModifiedBy>
  <cp:revision>207</cp:revision>
  <cp:lastPrinted>2017-10-03T10:54:32Z</cp:lastPrinted>
  <dcterms:created xsi:type="dcterms:W3CDTF">2014-08-19T19:35:20Z</dcterms:created>
  <dcterms:modified xsi:type="dcterms:W3CDTF">2017-12-18T09:20:51Z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0x01010052FFBB5F4ECAC345B68EA5B0F012F2CB001D2DD4021E51ED469CD64ECCA14AA431</vt:lpwstr>
  </property>
  <property fmtid="{D5CDD505-2E9C-101B-9397-08002B2CF9AE}" pid="3" name="Company_x0020_Metadata">
    <vt:lpwstr>2;#CaterLink|6b7c7025-ee94-469a-84b5-af43f06be2f7</vt:lpwstr>
  </property>
  <property fmtid="{D5CDD505-2E9C-101B-9397-08002B2CF9AE}" pid="4" name="Company Metadata">
    <vt:lpwstr>2;#CaterLink</vt:lpwstr>
  </property>
  <property fmtid="{D5CDD505-2E9C-101B-9397-08002B2CF9AE}" pid="5" name="Order">
    <vt:r8>70900</vt:r8>
  </property>
</Properties>
</file>