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57" r:id="rId3"/>
    <p:sldId id="258" r:id="rId4"/>
    <p:sldId id="259" r:id="rId5"/>
    <p:sldId id="268" r:id="rId6"/>
    <p:sldId id="269" r:id="rId7"/>
    <p:sldId id="270" r:id="rId8"/>
    <p:sldId id="271" r:id="rId9"/>
    <p:sldId id="261" r:id="rId10"/>
    <p:sldId id="262" r:id="rId11"/>
    <p:sldId id="263" r:id="rId12"/>
    <p:sldId id="265" r:id="rId13"/>
    <p:sldId id="267" r:id="rId14"/>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9900"/>
    <a:srgbClr val="FF7C80"/>
    <a:srgbClr val="33CC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p:cViewPr varScale="1">
        <p:scale>
          <a:sx n="103" d="100"/>
          <a:sy n="103" d="100"/>
        </p:scale>
        <p:origin x="2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07D3D3A-C606-4472-8E8F-E380995B9937}" type="datetimeFigureOut">
              <a:rPr lang="en-GB" smtClean="0"/>
              <a:t>19/09/2017</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2915D65-4671-43DA-8B5D-03E0F63BD9D1}" type="slidenum">
              <a:rPr lang="en-GB" smtClean="0"/>
              <a:t>‹#›</a:t>
            </a:fld>
            <a:endParaRPr lang="en-GB"/>
          </a:p>
        </p:txBody>
      </p:sp>
    </p:spTree>
    <p:extLst>
      <p:ext uri="{BB962C8B-B14F-4D97-AF65-F5344CB8AC3E}">
        <p14:creationId xmlns:p14="http://schemas.microsoft.com/office/powerpoint/2010/main" val="4179638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53" tIns="47776" rIns="95553" bIns="47776"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5553" tIns="47776" rIns="95553" bIns="47776" rtlCol="0"/>
          <a:lstStyle>
            <a:lvl1pPr algn="r" fontAlgn="auto">
              <a:spcBef>
                <a:spcPts val="0"/>
              </a:spcBef>
              <a:spcAft>
                <a:spcPts val="0"/>
              </a:spcAft>
              <a:defRPr sz="1300" smtClean="0">
                <a:latin typeface="+mn-lt"/>
                <a:cs typeface="+mn-cs"/>
              </a:defRPr>
            </a:lvl1pPr>
          </a:lstStyle>
          <a:p>
            <a:pPr>
              <a:defRPr/>
            </a:pPr>
            <a:fld id="{7C803B73-A10E-4772-9E1B-70DAFEB288E2}" type="datetimeFigureOut">
              <a:rPr lang="en-US"/>
              <a:pPr>
                <a:defRPr/>
              </a:pPr>
              <a:t>9/19/2017</a:t>
            </a:fld>
            <a:endParaRPr lang="en-US"/>
          </a:p>
        </p:txBody>
      </p:sp>
      <p:sp>
        <p:nvSpPr>
          <p:cNvPr id="4" name="Slide Image Placeholder 3"/>
          <p:cNvSpPr>
            <a:spLocks noGrp="1" noRot="1" noChangeAspect="1"/>
          </p:cNvSpPr>
          <p:nvPr>
            <p:ph type="sldImg" idx="2"/>
          </p:nvPr>
        </p:nvSpPr>
        <p:spPr>
          <a:xfrm>
            <a:off x="919163" y="744538"/>
            <a:ext cx="4960937" cy="3722687"/>
          </a:xfrm>
          <a:prstGeom prst="rect">
            <a:avLst/>
          </a:prstGeom>
          <a:noFill/>
          <a:ln w="12700">
            <a:solidFill>
              <a:prstClr val="black"/>
            </a:solidFill>
          </a:ln>
        </p:spPr>
        <p:txBody>
          <a:bodyPr vert="horz" lIns="95553" tIns="47776" rIns="95553" bIns="47776"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53" tIns="47776" rIns="95553" bIns="477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584"/>
            <a:ext cx="2945659" cy="496332"/>
          </a:xfrm>
          <a:prstGeom prst="rect">
            <a:avLst/>
          </a:prstGeom>
        </p:spPr>
        <p:txBody>
          <a:bodyPr vert="horz" lIns="95553" tIns="47776" rIns="95553" bIns="47776"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53" tIns="47776" rIns="95553" bIns="47776" rtlCol="0" anchor="b"/>
          <a:lstStyle>
            <a:lvl1pPr algn="r" fontAlgn="auto">
              <a:spcBef>
                <a:spcPts val="0"/>
              </a:spcBef>
              <a:spcAft>
                <a:spcPts val="0"/>
              </a:spcAft>
              <a:defRPr sz="1300" smtClean="0">
                <a:latin typeface="+mn-lt"/>
                <a:cs typeface="+mn-cs"/>
              </a:defRPr>
            </a:lvl1pPr>
          </a:lstStyle>
          <a:p>
            <a:pPr>
              <a:defRPr/>
            </a:pPr>
            <a:fld id="{C735DCD6-D599-4B4A-9E15-EE3691463533}" type="slidenum">
              <a:rPr lang="en-US"/>
              <a:pPr>
                <a:defRPr/>
              </a:pPr>
              <a:t>‹#›</a:t>
            </a:fld>
            <a:endParaRPr lang="en-US"/>
          </a:p>
        </p:txBody>
      </p:sp>
    </p:spTree>
    <p:extLst>
      <p:ext uri="{BB962C8B-B14F-4D97-AF65-F5344CB8AC3E}">
        <p14:creationId xmlns:p14="http://schemas.microsoft.com/office/powerpoint/2010/main" val="22757448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5A9C931A-EEFD-4B9A-87EF-90583BAD2466}" type="datetimeFigureOut">
              <a:rPr lang="en-GB"/>
              <a:pPr>
                <a:defRPr/>
              </a:pPr>
              <a:t>19/09/2017</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EE3F9C97-E238-488A-B338-336EC37A03F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B84D4E1-EDC7-4DB6-8E0A-A0C024C52A32}" type="datetimeFigureOut">
              <a:rPr lang="en-GB"/>
              <a:pPr>
                <a:defRPr/>
              </a:pPr>
              <a:t>19/09/2017</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7A3F5155-4557-45F4-B2E7-7DBF6E6B50F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7784BA7-B297-456C-8162-4D4070F819A6}" type="datetimeFigureOut">
              <a:rPr lang="en-GB"/>
              <a:pPr>
                <a:defRPr/>
              </a:pPr>
              <a:t>19/09/2017</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D2427A39-2782-46E5-8C40-C8E3AA348DE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B048964-BE4E-4358-8FDC-AE1D5829E407}" type="datetimeFigureOut">
              <a:rPr lang="en-GB"/>
              <a:pPr>
                <a:defRPr/>
              </a:pPr>
              <a:t>19/09/2017</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14200E8A-C54A-4771-A216-6F32447E1929}"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34EE91-152E-45CE-9315-5EDE38979326}" type="datetimeFigureOut">
              <a:rPr lang="en-GB"/>
              <a:pPr>
                <a:defRPr/>
              </a:pPr>
              <a:t>19/09/2017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B032799-B774-4F7C-ADFA-BFFD1331C3E9}"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680644F-72CC-42AF-BC1F-0EFD1093EC63}" type="datetimeFigureOut">
              <a:rPr lang="en-GB"/>
              <a:pPr>
                <a:defRPr/>
              </a:pPr>
              <a:t>19/09/2017</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4E1EB4D4-4D95-44D5-BBC5-7F7B5069BE3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D27B9E22-C7A5-4E57-9B20-BA1F84EB544C}" type="datetimeFigureOut">
              <a:rPr lang="en-GB"/>
              <a:pPr>
                <a:defRPr/>
              </a:pPr>
              <a:t>19/09/2017</a:t>
            </a:fld>
            <a:endParaRPr lang="en-GB"/>
          </a:p>
        </p:txBody>
      </p:sp>
      <p:sp>
        <p:nvSpPr>
          <p:cNvPr id="8" name="Footer Placeholder 2"/>
          <p:cNvSpPr>
            <a:spLocks noGrp="1"/>
          </p:cNvSpPr>
          <p:nvPr>
            <p:ph type="ftr" sz="quarter" idx="11"/>
          </p:nvPr>
        </p:nvSpPr>
        <p:spPr/>
        <p:txBody>
          <a:bodyPr/>
          <a:lstStyle>
            <a:lvl1pPr>
              <a:defRPr/>
            </a:lvl1pPr>
          </a:lstStyle>
          <a:p>
            <a:pPr>
              <a:defRPr/>
            </a:pPr>
            <a:endParaRPr lang="en-GB"/>
          </a:p>
        </p:txBody>
      </p:sp>
      <p:sp>
        <p:nvSpPr>
          <p:cNvPr id="9" name="Slide Number Placeholder 22"/>
          <p:cNvSpPr>
            <a:spLocks noGrp="1"/>
          </p:cNvSpPr>
          <p:nvPr>
            <p:ph type="sldNum" sz="quarter" idx="12"/>
          </p:nvPr>
        </p:nvSpPr>
        <p:spPr/>
        <p:txBody>
          <a:bodyPr/>
          <a:lstStyle>
            <a:lvl1pPr>
              <a:defRPr/>
            </a:lvl1pPr>
          </a:lstStyle>
          <a:p>
            <a:pPr>
              <a:defRPr/>
            </a:pPr>
            <a:fld id="{20E47E1D-4A8A-4569-B373-C1BEBD1CCE91}"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73DC18C-352B-44E1-9029-1A9C24533C24}" type="datetimeFigureOut">
              <a:rPr lang="en-GB"/>
              <a:pPr>
                <a:defRPr/>
              </a:pPr>
              <a:t>19/09/2017</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lvl1pPr>
          </a:lstStyle>
          <a:p>
            <a:pPr>
              <a:defRPr/>
            </a:pPr>
            <a:fld id="{527644F6-8C1C-4C68-8837-A5CC6EB5A9B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FF28340-DB84-4EE9-8563-BD23155E732C}" type="datetimeFigureOut">
              <a:rPr lang="en-GB"/>
              <a:pPr>
                <a:defRPr/>
              </a:pPr>
              <a:t>19/09/2017</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B42D2C09-AF72-4E08-ABED-0E298C7F011A}"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E26BC3E-AD45-4887-9CC4-9A83CB609D5F}" type="datetimeFigureOut">
              <a:rPr lang="en-GB"/>
              <a:pPr>
                <a:defRPr/>
              </a:pPr>
              <a:t>19/09/2017</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BAC7FE7A-D422-4733-9D8F-80AAF359FB1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E51212F8-4FC0-4618-8602-458DD590EABB}" type="datetimeFigureOut">
              <a:rPr lang="en-GB"/>
              <a:pPr>
                <a:defRPr/>
              </a:pPr>
              <a:t>19/09/2017</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9A6BF8A9-C980-4A3A-8422-5A50BE12BD5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CCEBFFCE-FEC0-4D4D-B27B-E927A9C9BFB2}" type="datetimeFigureOut">
              <a:rPr lang="en-GB"/>
              <a:pPr>
                <a:defRPr/>
              </a:pPr>
              <a:t>19/09/2017</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AF53569C-FA97-48D6-9EF5-1A70373542C5}"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7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w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a:spLocks noGrp="1"/>
          </p:cNvSpPr>
          <p:nvPr>
            <p:ph type="subTitle" idx="1"/>
          </p:nvPr>
        </p:nvSpPr>
        <p:spPr>
          <a:xfrm flipH="1">
            <a:off x="1233488" y="4419600"/>
            <a:ext cx="7154862" cy="1625600"/>
          </a:xfrm>
        </p:spPr>
        <p:txBody>
          <a:bodyPr/>
          <a:lstStyle/>
          <a:p>
            <a:endParaRPr lang="en-GB" dirty="0" smtClean="0"/>
          </a:p>
        </p:txBody>
      </p:sp>
      <p:sp>
        <p:nvSpPr>
          <p:cNvPr id="2" name="Title 1"/>
          <p:cNvSpPr>
            <a:spLocks noGrp="1"/>
          </p:cNvSpPr>
          <p:nvPr>
            <p:ph type="ctrTitle"/>
          </p:nvPr>
        </p:nvSpPr>
        <p:spPr/>
        <p:txBody>
          <a:bodyPr>
            <a:noAutofit/>
          </a:bodyPr>
          <a:lstStyle/>
          <a:p>
            <a:pPr fontAlgn="auto">
              <a:spcAft>
                <a:spcPts val="0"/>
              </a:spcAft>
              <a:defRPr/>
            </a:pPr>
            <a:r>
              <a:rPr lang="en-GB" sz="8000" dirty="0" smtClean="0">
                <a:latin typeface="Comic Sans MS" pitchFamily="66" charset="0"/>
              </a:rPr>
              <a:t>Welcome to Year 5</a:t>
            </a:r>
            <a:endParaRPr lang="en-GB" sz="8000" dirty="0">
              <a:latin typeface="Comic Sans MS" pitchFamily="66" charset="0"/>
            </a:endParaRPr>
          </a:p>
        </p:txBody>
      </p:sp>
      <p:sp>
        <p:nvSpPr>
          <p:cNvPr id="3" name="TextBox 2"/>
          <p:cNvSpPr txBox="1"/>
          <p:nvPr/>
        </p:nvSpPr>
        <p:spPr>
          <a:xfrm>
            <a:off x="3048000" y="3352800"/>
            <a:ext cx="184731" cy="369332"/>
          </a:xfrm>
          <a:prstGeom prst="rect">
            <a:avLst/>
          </a:prstGeom>
          <a:noFill/>
        </p:spPr>
        <p:txBody>
          <a:bodyPr wrap="none" rtlCol="0">
            <a:spAutoFit/>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49348174"/>
              </p:ext>
            </p:extLst>
          </p:nvPr>
        </p:nvGraphicFramePr>
        <p:xfrm>
          <a:off x="381000" y="152400"/>
          <a:ext cx="8229600" cy="6637144"/>
        </p:xfrm>
        <a:graphic>
          <a:graphicData uri="http://schemas.openxmlformats.org/drawingml/2006/table">
            <a:tbl>
              <a:tblPr firstRow="1" bandRow="1">
                <a:tableStyleId>{5C22544A-7EE6-4342-B048-85BDC9FD1C3A}</a:tableStyleId>
              </a:tblPr>
              <a:tblGrid>
                <a:gridCol w="2057400"/>
                <a:gridCol w="2057400"/>
                <a:gridCol w="2057400"/>
                <a:gridCol w="2057400"/>
              </a:tblGrid>
              <a:tr h="370273">
                <a:tc>
                  <a:txBody>
                    <a:bodyPr/>
                    <a:lstStyle/>
                    <a:p>
                      <a:pPr algn="ctr"/>
                      <a:r>
                        <a:rPr lang="en-GB" dirty="0" smtClean="0"/>
                        <a:t>Subject</a:t>
                      </a:r>
                      <a:endParaRPr lang="en-GB" dirty="0"/>
                    </a:p>
                  </a:txBody>
                  <a:tcPr/>
                </a:tc>
                <a:tc>
                  <a:txBody>
                    <a:bodyPr/>
                    <a:lstStyle/>
                    <a:p>
                      <a:pPr algn="ctr"/>
                      <a:r>
                        <a:rPr lang="en-GB" dirty="0" smtClean="0"/>
                        <a:t>Autumn</a:t>
                      </a:r>
                      <a:endParaRPr lang="en-GB" dirty="0"/>
                    </a:p>
                  </a:txBody>
                  <a:tcPr/>
                </a:tc>
                <a:tc>
                  <a:txBody>
                    <a:bodyPr/>
                    <a:lstStyle/>
                    <a:p>
                      <a:pPr algn="ctr"/>
                      <a:r>
                        <a:rPr lang="en-GB" dirty="0" smtClean="0"/>
                        <a:t>Spring</a:t>
                      </a:r>
                      <a:endParaRPr lang="en-GB" dirty="0"/>
                    </a:p>
                  </a:txBody>
                  <a:tcPr/>
                </a:tc>
                <a:tc>
                  <a:txBody>
                    <a:bodyPr/>
                    <a:lstStyle/>
                    <a:p>
                      <a:pPr algn="ctr"/>
                      <a:r>
                        <a:rPr lang="en-GB" dirty="0" smtClean="0"/>
                        <a:t>Summer</a:t>
                      </a:r>
                      <a:endParaRPr lang="en-GB" dirty="0"/>
                    </a:p>
                  </a:txBody>
                  <a:tcPr/>
                </a:tc>
              </a:tr>
              <a:tr h="466645">
                <a:tc>
                  <a:txBody>
                    <a:bodyPr/>
                    <a:lstStyle/>
                    <a:p>
                      <a:r>
                        <a:rPr lang="en-GB" dirty="0" smtClean="0"/>
                        <a:t>Maths</a:t>
                      </a:r>
                      <a:endParaRPr lang="en-GB" dirty="0"/>
                    </a:p>
                  </a:txBody>
                  <a:tcPr/>
                </a:tc>
                <a:tc>
                  <a:txBody>
                    <a:bodyPr/>
                    <a:lstStyle/>
                    <a:p>
                      <a:r>
                        <a:rPr lang="en-GB" sz="1500" dirty="0" smtClean="0"/>
                        <a:t>Curriculum 2014</a:t>
                      </a:r>
                      <a:endParaRPr lang="en-GB"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Curriculum 2014</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Curriculum 2014</a:t>
                      </a:r>
                      <a:endParaRPr lang="en-GB" sz="1600" dirty="0"/>
                    </a:p>
                  </a:txBody>
                  <a:tcPr/>
                </a:tc>
              </a:tr>
              <a:tr h="684751">
                <a:tc>
                  <a:txBody>
                    <a:bodyPr/>
                    <a:lstStyle/>
                    <a:p>
                      <a:r>
                        <a:rPr lang="en-GB" dirty="0" smtClean="0"/>
                        <a:t>English </a:t>
                      </a:r>
                      <a:endParaRPr lang="en-GB" dirty="0"/>
                    </a:p>
                  </a:txBody>
                  <a:tcPr/>
                </a:tc>
                <a:tc>
                  <a:txBody>
                    <a:bodyPr/>
                    <a:lstStyle/>
                    <a:p>
                      <a:r>
                        <a:rPr lang="en-GB" sz="1300" dirty="0" smtClean="0"/>
                        <a:t>Suspense and mystery </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Fiction from Literacy heritage </a:t>
                      </a:r>
                    </a:p>
                  </a:txBody>
                  <a:tcPr/>
                </a:tc>
                <a:tc>
                  <a:txBody>
                    <a:bodyPr/>
                    <a:lstStyle/>
                    <a:p>
                      <a:r>
                        <a:rPr lang="en-GB" sz="1300" dirty="0" smtClean="0"/>
                        <a:t>Myths and Legends</a:t>
                      </a:r>
                      <a:r>
                        <a:rPr lang="en-GB" sz="1300" baseline="0" dirty="0" smtClean="0"/>
                        <a:t> </a:t>
                      </a:r>
                      <a:endParaRPr lang="en-GB" sz="1300" dirty="0"/>
                    </a:p>
                  </a:txBody>
                  <a:tcPr/>
                </a:tc>
                <a:tc>
                  <a:txBody>
                    <a:bodyPr/>
                    <a:lstStyle/>
                    <a:p>
                      <a:r>
                        <a:rPr lang="en-GB" sz="1300" dirty="0" smtClean="0"/>
                        <a:t>Persuasion</a:t>
                      </a:r>
                      <a:r>
                        <a:rPr lang="en-GB" sz="1300" baseline="0" dirty="0" smtClean="0"/>
                        <a:t> </a:t>
                      </a:r>
                      <a:endParaRPr lang="en-GB" sz="1300" dirty="0"/>
                    </a:p>
                  </a:txBody>
                  <a:tcPr/>
                </a:tc>
              </a:tr>
              <a:tr h="684751">
                <a:tc>
                  <a:txBody>
                    <a:bodyPr/>
                    <a:lstStyle/>
                    <a:p>
                      <a:r>
                        <a:rPr lang="en-GB" dirty="0" smtClean="0"/>
                        <a:t>Science</a:t>
                      </a:r>
                      <a:endParaRPr lang="en-GB" dirty="0"/>
                    </a:p>
                  </a:txBody>
                  <a:tcPr/>
                </a:tc>
                <a:tc>
                  <a:txBody>
                    <a:bodyPr/>
                    <a:lstStyle/>
                    <a:p>
                      <a:r>
                        <a:rPr lang="en-GB" sz="1300" dirty="0" smtClean="0"/>
                        <a:t>Earth and Space</a:t>
                      </a:r>
                      <a:r>
                        <a:rPr lang="en-GB" sz="1300" baseline="0" dirty="0" smtClean="0"/>
                        <a:t> </a:t>
                      </a:r>
                      <a:endParaRPr lang="en-GB" sz="1300" dirty="0"/>
                    </a:p>
                  </a:txBody>
                  <a:tcPr/>
                </a:tc>
                <a:tc>
                  <a:txBody>
                    <a:bodyPr/>
                    <a:lstStyle/>
                    <a:p>
                      <a:r>
                        <a:rPr lang="en-GB" sz="1300" dirty="0" smtClean="0"/>
                        <a:t>Forces In Action</a:t>
                      </a:r>
                    </a:p>
                    <a:p>
                      <a:r>
                        <a:rPr lang="en-US" sz="1300" baseline="0" dirty="0" smtClean="0"/>
                        <a:t>Properties and Changes of Materials</a:t>
                      </a:r>
                      <a:r>
                        <a:rPr lang="en-GB" sz="1300" baseline="0" dirty="0" smtClean="0"/>
                        <a:t> </a:t>
                      </a:r>
                      <a:endParaRPr lang="en-GB" sz="1300" dirty="0"/>
                    </a:p>
                  </a:txBody>
                  <a:tcPr/>
                </a:tc>
                <a:tc>
                  <a:txBody>
                    <a:bodyPr/>
                    <a:lstStyle/>
                    <a:p>
                      <a:r>
                        <a:rPr lang="en-GB" sz="1200" dirty="0" smtClean="0"/>
                        <a:t>Life Cycles</a:t>
                      </a:r>
                    </a:p>
                    <a:p>
                      <a:r>
                        <a:rPr lang="en-GB" sz="1200" dirty="0" smtClean="0"/>
                        <a:t>Changes and Reproduction</a:t>
                      </a:r>
                      <a:endParaRPr lang="en-GB" sz="1200" dirty="0"/>
                    </a:p>
                  </a:txBody>
                  <a:tcPr/>
                </a:tc>
              </a:tr>
              <a:tr h="486934">
                <a:tc>
                  <a:txBody>
                    <a:bodyPr/>
                    <a:lstStyle/>
                    <a:p>
                      <a:r>
                        <a:rPr lang="en-GB" dirty="0" smtClean="0"/>
                        <a:t>Topic</a:t>
                      </a:r>
                      <a:endParaRPr lang="en-GB" dirty="0"/>
                    </a:p>
                  </a:txBody>
                  <a:tcPr/>
                </a:tc>
                <a:tc>
                  <a:txBody>
                    <a:bodyPr/>
                    <a:lstStyle/>
                    <a:p>
                      <a:r>
                        <a:rPr lang="en-GB" sz="1300" dirty="0" smtClean="0"/>
                        <a:t>Florida and NASA Space Station </a:t>
                      </a:r>
                    </a:p>
                  </a:txBody>
                  <a:tcPr/>
                </a:tc>
                <a:tc>
                  <a:txBody>
                    <a:bodyPr/>
                    <a:lstStyle/>
                    <a:p>
                      <a:r>
                        <a:rPr lang="en-GB" sz="1300" dirty="0" smtClean="0"/>
                        <a:t>Victorians </a:t>
                      </a:r>
                    </a:p>
                    <a:p>
                      <a:r>
                        <a:rPr lang="en-GB" sz="1300" dirty="0" smtClean="0"/>
                        <a:t>Vikings</a:t>
                      </a:r>
                      <a:r>
                        <a:rPr lang="en-GB" sz="1300" baseline="0" dirty="0" smtClean="0"/>
                        <a:t> </a:t>
                      </a:r>
                      <a:endParaRPr lang="en-GB" sz="1300" dirty="0"/>
                    </a:p>
                  </a:txBody>
                  <a:tcPr/>
                </a:tc>
                <a:tc>
                  <a:txBody>
                    <a:bodyPr/>
                    <a:lstStyle/>
                    <a:p>
                      <a:r>
                        <a:rPr lang="en-GB" sz="1300" dirty="0" smtClean="0"/>
                        <a:t>Climate Change </a:t>
                      </a:r>
                      <a:endParaRPr lang="en-GB" sz="1300" dirty="0"/>
                    </a:p>
                  </a:txBody>
                  <a:tcPr/>
                </a:tc>
              </a:tr>
              <a:tr h="684751">
                <a:tc>
                  <a:txBody>
                    <a:bodyPr/>
                    <a:lstStyle/>
                    <a:p>
                      <a:r>
                        <a:rPr lang="en-GB" dirty="0" smtClean="0"/>
                        <a:t>Art</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solidFill>
                            <a:schemeClr val="bg1"/>
                          </a:solidFill>
                        </a:rPr>
                        <a:t>Van Gough </a:t>
                      </a:r>
                    </a:p>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solidFill>
                            <a:schemeClr val="bg1"/>
                          </a:solidFill>
                        </a:rPr>
                        <a:t>Art Deco </a:t>
                      </a:r>
                      <a:endParaRPr lang="en-GB" sz="1300" dirty="0">
                        <a:solidFill>
                          <a:schemeClr val="bg1"/>
                        </a:solidFill>
                      </a:endParaRPr>
                    </a:p>
                  </a:txBody>
                  <a:tcPr/>
                </a:tc>
                <a:tc>
                  <a:txBody>
                    <a:bodyPr/>
                    <a:lstStyle/>
                    <a:p>
                      <a:r>
                        <a:rPr lang="en-GB" sz="1300" dirty="0" smtClean="0"/>
                        <a:t>Silhouettes</a:t>
                      </a:r>
                    </a:p>
                    <a:p>
                      <a:r>
                        <a:rPr lang="en-GB" sz="1300" baseline="0" dirty="0" smtClean="0"/>
                        <a:t>Viking mast heads and artefacts</a:t>
                      </a:r>
                      <a:endParaRPr lang="en-GB" sz="1300" dirty="0"/>
                    </a:p>
                  </a:txBody>
                  <a:tcPr/>
                </a:tc>
                <a:tc>
                  <a:txBody>
                    <a:bodyPr/>
                    <a:lstStyle/>
                    <a:p>
                      <a:r>
                        <a:rPr lang="en-GB" sz="1300" dirty="0" smtClean="0"/>
                        <a:t>Eco-Friendly</a:t>
                      </a:r>
                      <a:r>
                        <a:rPr lang="en-GB" sz="1300" baseline="0" dirty="0" smtClean="0"/>
                        <a:t> architecture </a:t>
                      </a:r>
                      <a:endParaRPr lang="en-GB" sz="1300" dirty="0"/>
                    </a:p>
                  </a:txBody>
                  <a:tcPr/>
                </a:tc>
              </a:tr>
              <a:tr h="370273">
                <a:tc>
                  <a:txBody>
                    <a:bodyPr/>
                    <a:lstStyle/>
                    <a:p>
                      <a:r>
                        <a:rPr lang="en-GB" sz="1400" dirty="0" smtClean="0"/>
                        <a:t>Design &amp; Technology</a:t>
                      </a:r>
                      <a:endParaRPr lang="en-GB" sz="1400" dirty="0"/>
                    </a:p>
                  </a:txBody>
                  <a:tcPr/>
                </a:tc>
                <a:tc>
                  <a:txBody>
                    <a:bodyPr/>
                    <a:lstStyle/>
                    <a:p>
                      <a:r>
                        <a:rPr lang="en-GB" sz="1300" dirty="0" smtClean="0"/>
                        <a:t>Rockets</a:t>
                      </a:r>
                      <a:r>
                        <a:rPr lang="en-GB" sz="1300" baseline="0" dirty="0" smtClean="0"/>
                        <a:t> </a:t>
                      </a:r>
                      <a:endParaRPr lang="en-GB" sz="1300" dirty="0"/>
                    </a:p>
                  </a:txBody>
                  <a:tcPr/>
                </a:tc>
                <a:tc>
                  <a:txBody>
                    <a:bodyPr/>
                    <a:lstStyle/>
                    <a:p>
                      <a:r>
                        <a:rPr lang="en-GB" sz="1300" dirty="0" smtClean="0"/>
                        <a:t>Bridges</a:t>
                      </a:r>
                      <a:r>
                        <a:rPr lang="en-GB" baseline="0" dirty="0" smtClean="0"/>
                        <a:t> </a:t>
                      </a:r>
                      <a:endParaRPr lang="en-GB" dirty="0"/>
                    </a:p>
                  </a:txBody>
                  <a:tcPr/>
                </a:tc>
                <a:tc>
                  <a:txBody>
                    <a:bodyPr/>
                    <a:lstStyle/>
                    <a:p>
                      <a:r>
                        <a:rPr lang="en-GB" sz="1300" dirty="0" smtClean="0"/>
                        <a:t>Pop up</a:t>
                      </a:r>
                      <a:r>
                        <a:rPr lang="en-GB" sz="1300" baseline="0" dirty="0" smtClean="0"/>
                        <a:t> books </a:t>
                      </a:r>
                      <a:endParaRPr lang="en-GB" sz="1300" dirty="0"/>
                    </a:p>
                  </a:txBody>
                  <a:tcPr/>
                </a:tc>
              </a:tr>
              <a:tr h="370273">
                <a:tc>
                  <a:txBody>
                    <a:bodyPr/>
                    <a:lstStyle/>
                    <a:p>
                      <a:r>
                        <a:rPr lang="en-GB" dirty="0" smtClean="0"/>
                        <a:t>RE</a:t>
                      </a:r>
                      <a:endParaRPr lang="en-GB" dirty="0"/>
                    </a:p>
                  </a:txBody>
                  <a:tcPr/>
                </a:tc>
                <a:tc>
                  <a:txBody>
                    <a:bodyPr/>
                    <a:lstStyle/>
                    <a:p>
                      <a:r>
                        <a:rPr lang="en-GB" sz="1300" dirty="0" smtClean="0"/>
                        <a:t>Sikhism</a:t>
                      </a:r>
                      <a:r>
                        <a:rPr lang="en-GB" sz="1300" baseline="0" dirty="0" smtClean="0"/>
                        <a:t> and Christianity</a:t>
                      </a:r>
                      <a:endParaRPr lang="en-GB" sz="1300" dirty="0"/>
                    </a:p>
                  </a:txBody>
                  <a:tcPr/>
                </a:tc>
                <a:tc>
                  <a:txBody>
                    <a:bodyPr/>
                    <a:lstStyle/>
                    <a:p>
                      <a:r>
                        <a:rPr lang="en-GB" sz="1300" dirty="0" smtClean="0"/>
                        <a:t>Sikhism and Christianity</a:t>
                      </a:r>
                      <a:endParaRPr lang="en-GB" sz="1300" dirty="0"/>
                    </a:p>
                  </a:txBody>
                  <a:tcPr/>
                </a:tc>
                <a:tc>
                  <a:txBody>
                    <a:bodyPr/>
                    <a:lstStyle/>
                    <a:p>
                      <a:r>
                        <a:rPr lang="en-GB" sz="1300" dirty="0" smtClean="0"/>
                        <a:t>Sikhism and Christianity</a:t>
                      </a:r>
                      <a:endParaRPr lang="en-GB" sz="1300" dirty="0"/>
                    </a:p>
                  </a:txBody>
                  <a:tcPr/>
                </a:tc>
              </a:tr>
              <a:tr h="486934">
                <a:tc>
                  <a:txBody>
                    <a:bodyPr/>
                    <a:lstStyle/>
                    <a:p>
                      <a:r>
                        <a:rPr lang="en-GB" dirty="0" smtClean="0"/>
                        <a:t>PE and Games</a:t>
                      </a:r>
                      <a:endParaRPr lang="en-GB" dirty="0"/>
                    </a:p>
                  </a:txBody>
                  <a:tcPr/>
                </a:tc>
                <a:tc>
                  <a:txBody>
                    <a:bodyPr/>
                    <a:lstStyle/>
                    <a:p>
                      <a:r>
                        <a:rPr lang="en-GB" sz="1300" dirty="0" smtClean="0"/>
                        <a:t>Ball</a:t>
                      </a:r>
                      <a:r>
                        <a:rPr lang="en-GB" sz="1300" baseline="0" dirty="0" smtClean="0"/>
                        <a:t> handling –football</a:t>
                      </a:r>
                    </a:p>
                    <a:p>
                      <a:r>
                        <a:rPr lang="en-GB" sz="1300" baseline="0" dirty="0" smtClean="0"/>
                        <a:t>Swimming,  gymnastics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t>Hockey</a:t>
                      </a:r>
                    </a:p>
                    <a:p>
                      <a:r>
                        <a:rPr lang="en-GB" sz="1300" dirty="0" smtClean="0"/>
                        <a:t>D</a:t>
                      </a:r>
                      <a:r>
                        <a:rPr lang="en-GB" sz="1300" baseline="0" dirty="0" smtClean="0"/>
                        <a:t>ance</a:t>
                      </a:r>
                      <a:endParaRPr lang="en-GB" sz="1300" dirty="0"/>
                    </a:p>
                  </a:txBody>
                  <a:tcPr/>
                </a:tc>
                <a:tc>
                  <a:txBody>
                    <a:bodyPr/>
                    <a:lstStyle/>
                    <a:p>
                      <a:r>
                        <a:rPr lang="en-GB" sz="1300" dirty="0" smtClean="0"/>
                        <a:t>Cricket, athletics</a:t>
                      </a:r>
                    </a:p>
                    <a:p>
                      <a:r>
                        <a:rPr lang="en-GB" sz="1300" dirty="0" smtClean="0"/>
                        <a:t>swimming</a:t>
                      </a:r>
                      <a:endParaRPr lang="en-GB" sz="1300" dirty="0"/>
                    </a:p>
                  </a:txBody>
                  <a:tcPr/>
                </a:tc>
              </a:tr>
              <a:tr h="486934">
                <a:tc>
                  <a:txBody>
                    <a:bodyPr/>
                    <a:lstStyle/>
                    <a:p>
                      <a:r>
                        <a:rPr lang="en-GB" dirty="0" smtClean="0"/>
                        <a:t>PSHE</a:t>
                      </a:r>
                      <a:endParaRPr lang="en-GB" dirty="0"/>
                    </a:p>
                  </a:txBody>
                  <a:tcPr/>
                </a:tc>
                <a:tc>
                  <a:txBody>
                    <a:bodyPr/>
                    <a:lstStyle/>
                    <a:p>
                      <a:r>
                        <a:rPr lang="en-GB" sz="1300" dirty="0" smtClean="0">
                          <a:solidFill>
                            <a:schemeClr val="bg1"/>
                          </a:solidFill>
                        </a:rPr>
                        <a:t>Being Me</a:t>
                      </a:r>
                      <a:r>
                        <a:rPr lang="en-GB" sz="1300" baseline="0" dirty="0" smtClean="0">
                          <a:solidFill>
                            <a:schemeClr val="bg1"/>
                          </a:solidFill>
                        </a:rPr>
                        <a:t> in My World</a:t>
                      </a:r>
                    </a:p>
                    <a:p>
                      <a:r>
                        <a:rPr lang="en-GB" sz="1300" baseline="0" dirty="0" smtClean="0">
                          <a:solidFill>
                            <a:schemeClr val="bg1"/>
                          </a:solidFill>
                        </a:rPr>
                        <a:t>Celebrating difference</a:t>
                      </a:r>
                      <a:endParaRPr lang="en-GB" sz="1300" dirty="0">
                        <a:solidFill>
                          <a:schemeClr val="bg1"/>
                        </a:solidFill>
                      </a:endParaRPr>
                    </a:p>
                  </a:txBody>
                  <a:tcPr/>
                </a:tc>
                <a:tc>
                  <a:txBody>
                    <a:bodyPr/>
                    <a:lstStyle/>
                    <a:p>
                      <a:r>
                        <a:rPr lang="en-GB" sz="1300" dirty="0" smtClean="0">
                          <a:solidFill>
                            <a:schemeClr val="bg1"/>
                          </a:solidFill>
                        </a:rPr>
                        <a:t>Dreams and Goals</a:t>
                      </a:r>
                    </a:p>
                    <a:p>
                      <a:r>
                        <a:rPr lang="en-GB" sz="1300" dirty="0" smtClean="0">
                          <a:solidFill>
                            <a:schemeClr val="bg1"/>
                          </a:solidFill>
                        </a:rPr>
                        <a:t>Healthy Me</a:t>
                      </a:r>
                      <a:endParaRPr lang="en-GB" sz="1300" dirty="0">
                        <a:solidFill>
                          <a:schemeClr val="bg1"/>
                        </a:solidFill>
                      </a:endParaRPr>
                    </a:p>
                  </a:txBody>
                  <a:tcPr/>
                </a:tc>
                <a:tc>
                  <a:txBody>
                    <a:bodyPr/>
                    <a:lstStyle/>
                    <a:p>
                      <a:r>
                        <a:rPr lang="en-GB" sz="1300" dirty="0" smtClean="0">
                          <a:solidFill>
                            <a:schemeClr val="bg1"/>
                          </a:solidFill>
                        </a:rPr>
                        <a:t>Relationships</a:t>
                      </a:r>
                    </a:p>
                    <a:p>
                      <a:r>
                        <a:rPr lang="en-GB" sz="1300" dirty="0" smtClean="0">
                          <a:solidFill>
                            <a:schemeClr val="bg1"/>
                          </a:solidFill>
                        </a:rPr>
                        <a:t>Changing Me</a:t>
                      </a:r>
                      <a:endParaRPr lang="en-GB" sz="1300" dirty="0">
                        <a:solidFill>
                          <a:schemeClr val="bg1"/>
                        </a:solidFill>
                      </a:endParaRPr>
                    </a:p>
                  </a:txBody>
                  <a:tcPr/>
                </a:tc>
              </a:tr>
              <a:tr h="486934">
                <a:tc>
                  <a:txBody>
                    <a:bodyPr/>
                    <a:lstStyle/>
                    <a:p>
                      <a:r>
                        <a:rPr lang="en-GB" dirty="0" smtClean="0"/>
                        <a:t>ICT</a:t>
                      </a:r>
                      <a:endParaRPr lang="en-GB" dirty="0"/>
                    </a:p>
                  </a:txBody>
                  <a:tcPr/>
                </a:tc>
                <a:tc>
                  <a:txBody>
                    <a:bodyPr/>
                    <a:lstStyle/>
                    <a:p>
                      <a:r>
                        <a:rPr lang="en-GB" sz="1300" dirty="0" smtClean="0"/>
                        <a:t>Graphical</a:t>
                      </a:r>
                      <a:r>
                        <a:rPr lang="en-GB" sz="1300" baseline="0" dirty="0" smtClean="0"/>
                        <a:t> modelling</a:t>
                      </a:r>
                    </a:p>
                    <a:p>
                      <a:r>
                        <a:rPr lang="en-GB" sz="1300" baseline="0" dirty="0" smtClean="0"/>
                        <a:t>Research  for Topic</a:t>
                      </a:r>
                      <a:endParaRPr lang="en-GB" sz="1300" dirty="0"/>
                    </a:p>
                  </a:txBody>
                  <a:tcPr/>
                </a:tc>
                <a:tc>
                  <a:txBody>
                    <a:bodyPr/>
                    <a:lstStyle/>
                    <a:p>
                      <a:r>
                        <a:rPr lang="en-GB" sz="1300" dirty="0" smtClean="0"/>
                        <a:t>Flowol – control system</a:t>
                      </a:r>
                    </a:p>
                    <a:p>
                      <a:endParaRPr lang="en-GB" sz="1300" dirty="0"/>
                    </a:p>
                  </a:txBody>
                  <a:tcPr/>
                </a:tc>
                <a:tc>
                  <a:txBody>
                    <a:bodyPr/>
                    <a:lstStyle/>
                    <a:p>
                      <a:r>
                        <a:rPr lang="en-GB" sz="1300" dirty="0" smtClean="0"/>
                        <a:t>Coding</a:t>
                      </a:r>
                      <a:r>
                        <a:rPr lang="en-GB" sz="1300" baseline="0" dirty="0" smtClean="0"/>
                        <a:t> and de-bugging</a:t>
                      </a:r>
                      <a:endParaRPr lang="en-GB" sz="1300" dirty="0"/>
                    </a:p>
                  </a:txBody>
                  <a:tcPr/>
                </a:tc>
              </a:tr>
              <a:tr h="486934">
                <a:tc>
                  <a:txBody>
                    <a:bodyPr/>
                    <a:lstStyle/>
                    <a:p>
                      <a:r>
                        <a:rPr lang="en-GB" dirty="0" smtClean="0"/>
                        <a:t>French</a:t>
                      </a:r>
                      <a:endParaRPr lang="en-GB" dirty="0"/>
                    </a:p>
                  </a:txBody>
                  <a:tcPr/>
                </a:tc>
                <a:tc>
                  <a:txBody>
                    <a:bodyPr/>
                    <a:lstStyle/>
                    <a:p>
                      <a:r>
                        <a:rPr lang="en-GB" sz="1300" dirty="0" smtClean="0">
                          <a:solidFill>
                            <a:schemeClr val="bg1"/>
                          </a:solidFill>
                        </a:rPr>
                        <a:t>Masculine /feminine</a:t>
                      </a:r>
                    </a:p>
                    <a:p>
                      <a:r>
                        <a:rPr lang="en-GB" sz="1300" dirty="0" smtClean="0">
                          <a:solidFill>
                            <a:schemeClr val="bg1"/>
                          </a:solidFill>
                        </a:rPr>
                        <a:t>Colours, animals</a:t>
                      </a:r>
                      <a:endParaRPr lang="en-GB" sz="1300" dirty="0">
                        <a:solidFill>
                          <a:schemeClr val="bg1"/>
                        </a:solidFill>
                      </a:endParaRPr>
                    </a:p>
                  </a:txBody>
                  <a:tcPr/>
                </a:tc>
                <a:tc>
                  <a:txBody>
                    <a:bodyPr/>
                    <a:lstStyle/>
                    <a:p>
                      <a:r>
                        <a:rPr lang="en-GB" sz="1300" dirty="0" smtClean="0">
                          <a:solidFill>
                            <a:schemeClr val="bg1"/>
                          </a:solidFill>
                        </a:rPr>
                        <a:t>Bigger</a:t>
                      </a:r>
                      <a:r>
                        <a:rPr lang="en-GB" sz="1300" baseline="0" dirty="0" smtClean="0">
                          <a:solidFill>
                            <a:schemeClr val="bg1"/>
                          </a:solidFill>
                        </a:rPr>
                        <a:t> and smaller</a:t>
                      </a:r>
                    </a:p>
                    <a:p>
                      <a:r>
                        <a:rPr lang="en-GB" sz="1300" baseline="0" dirty="0" smtClean="0">
                          <a:solidFill>
                            <a:schemeClr val="bg1"/>
                          </a:solidFill>
                        </a:rPr>
                        <a:t>Nouns and adjectives</a:t>
                      </a:r>
                      <a:endParaRPr lang="en-GB" sz="1300" dirty="0">
                        <a:solidFill>
                          <a:schemeClr val="bg1"/>
                        </a:solidFill>
                      </a:endParaRPr>
                    </a:p>
                  </a:txBody>
                  <a:tcPr/>
                </a:tc>
                <a:tc>
                  <a:txBody>
                    <a:bodyPr/>
                    <a:lstStyle/>
                    <a:p>
                      <a:r>
                        <a:rPr lang="en-GB" sz="1300" dirty="0" smtClean="0">
                          <a:solidFill>
                            <a:schemeClr val="bg1"/>
                          </a:solidFill>
                        </a:rPr>
                        <a:t>Dates,</a:t>
                      </a:r>
                      <a:r>
                        <a:rPr lang="en-GB" sz="1300" baseline="0" dirty="0" smtClean="0">
                          <a:solidFill>
                            <a:schemeClr val="bg1"/>
                          </a:solidFill>
                        </a:rPr>
                        <a:t> days and months</a:t>
                      </a:r>
                      <a:endParaRPr lang="en-GB" sz="1300" dirty="0">
                        <a:solidFill>
                          <a:schemeClr val="bg1"/>
                        </a:solidFill>
                      </a:endParaRPr>
                    </a:p>
                  </a:txBody>
                  <a:tcPr/>
                </a:tc>
              </a:tr>
              <a:tr h="563017">
                <a:tc>
                  <a:txBody>
                    <a:bodyPr/>
                    <a:lstStyle/>
                    <a:p>
                      <a:r>
                        <a:rPr lang="en-GB" dirty="0" smtClean="0"/>
                        <a:t>Music</a:t>
                      </a:r>
                      <a:endParaRPr lang="en-GB" dirty="0"/>
                    </a:p>
                  </a:txBody>
                  <a:tcPr/>
                </a:tc>
                <a:tc>
                  <a:txBody>
                    <a:bodyPr/>
                    <a:lstStyle/>
                    <a:p>
                      <a:r>
                        <a:rPr lang="en-GB" sz="1300" dirty="0" smtClean="0"/>
                        <a:t>Rock and Jazz</a:t>
                      </a:r>
                      <a:r>
                        <a:rPr lang="en-GB" sz="1300" baseline="0" dirty="0" smtClean="0"/>
                        <a:t> </a:t>
                      </a:r>
                      <a:endParaRPr lang="en-GB" sz="1300" dirty="0"/>
                    </a:p>
                  </a:txBody>
                  <a:tcPr/>
                </a:tc>
                <a:tc>
                  <a:txBody>
                    <a:bodyPr/>
                    <a:lstStyle/>
                    <a:p>
                      <a:r>
                        <a:rPr lang="en-GB" sz="1300" dirty="0" smtClean="0"/>
                        <a:t>Pop Ballads and Hip</a:t>
                      </a:r>
                      <a:r>
                        <a:rPr lang="en-GB" sz="1300" baseline="0" dirty="0" smtClean="0"/>
                        <a:t> Hop </a:t>
                      </a:r>
                      <a:endParaRPr lang="en-GB" sz="1300" dirty="0"/>
                    </a:p>
                  </a:txBody>
                  <a:tcPr/>
                </a:tc>
                <a:tc>
                  <a:txBody>
                    <a:bodyPr/>
                    <a:lstStyle/>
                    <a:p>
                      <a:r>
                        <a:rPr lang="en-GB" sz="1300" dirty="0" err="1" smtClean="0"/>
                        <a:t>Motown</a:t>
                      </a:r>
                      <a:r>
                        <a:rPr lang="en-GB" baseline="0" dirty="0" smtClean="0"/>
                        <a:t> </a:t>
                      </a:r>
                      <a:r>
                        <a:rPr lang="en-GB" sz="1300" baseline="0" dirty="0" smtClean="0"/>
                        <a:t>and Western Classical</a:t>
                      </a:r>
                      <a:endParaRPr lang="en-GB" sz="13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pPr fontAlgn="auto">
              <a:spcAft>
                <a:spcPts val="0"/>
              </a:spcAft>
              <a:defRPr/>
            </a:pPr>
            <a:r>
              <a:rPr lang="en-GB" dirty="0" smtClean="0">
                <a:latin typeface="Comic Sans MS" pitchFamily="66" charset="0"/>
              </a:rPr>
              <a:t>Assessment and marking</a:t>
            </a:r>
            <a:endParaRPr lang="en-GB" dirty="0">
              <a:latin typeface="Comic Sans MS" pitchFamily="66" charset="0"/>
            </a:endParaRPr>
          </a:p>
        </p:txBody>
      </p:sp>
      <p:sp>
        <p:nvSpPr>
          <p:cNvPr id="3" name="Content Placeholder 2"/>
          <p:cNvSpPr>
            <a:spLocks noGrp="1"/>
          </p:cNvSpPr>
          <p:nvPr>
            <p:ph idx="1"/>
          </p:nvPr>
        </p:nvSpPr>
        <p:spPr>
          <a:xfrm>
            <a:off x="457200" y="1125538"/>
            <a:ext cx="8229600" cy="5183187"/>
          </a:xfrm>
        </p:spPr>
        <p:txBody>
          <a:bodyPr>
            <a:normAutofit/>
          </a:bodyPr>
          <a:lstStyle/>
          <a:p>
            <a:r>
              <a:rPr lang="en-GB" sz="1600" dirty="0" smtClean="0">
                <a:latin typeface="Comic Sans MS" panose="030F0702030302020204" pitchFamily="66" charset="0"/>
              </a:rPr>
              <a:t>Lessons have a learning objective which is written at the top of a piece of work. </a:t>
            </a:r>
          </a:p>
          <a:p>
            <a:r>
              <a:rPr lang="en-GB" sz="1600" dirty="0" smtClean="0">
                <a:latin typeface="Comic Sans MS" panose="030F0702030302020204" pitchFamily="66" charset="0"/>
              </a:rPr>
              <a:t>When the work is marked, we highlight:</a:t>
            </a:r>
          </a:p>
          <a:p>
            <a:pPr marL="136525" indent="0">
              <a:buNone/>
            </a:pPr>
            <a:r>
              <a:rPr lang="en-GB" sz="1600" b="1" dirty="0" smtClean="0">
                <a:solidFill>
                  <a:srgbClr val="FF3399"/>
                </a:solidFill>
                <a:latin typeface="Comic Sans MS" panose="030F0702030302020204" pitchFamily="66" charset="0"/>
              </a:rPr>
              <a:t>	Tickled Pink</a:t>
            </a:r>
            <a:r>
              <a:rPr lang="en-GB" sz="1600" dirty="0" smtClean="0">
                <a:solidFill>
                  <a:srgbClr val="FF3399"/>
                </a:solidFill>
                <a:latin typeface="Comic Sans MS" panose="030F0702030302020204" pitchFamily="66" charset="0"/>
              </a:rPr>
              <a:t> </a:t>
            </a:r>
            <a:r>
              <a:rPr lang="en-GB" sz="1600" dirty="0" smtClean="0">
                <a:latin typeface="Comic Sans MS" panose="030F0702030302020204" pitchFamily="66" charset="0"/>
              </a:rPr>
              <a:t>to show when the learning objective has been achieved </a:t>
            </a:r>
            <a:endParaRPr lang="en-GB" sz="1600" dirty="0" smtClean="0">
              <a:solidFill>
                <a:srgbClr val="FF0000"/>
              </a:solidFill>
              <a:latin typeface="Comic Sans MS" panose="030F0702030302020204" pitchFamily="66" charset="0"/>
            </a:endParaRPr>
          </a:p>
          <a:p>
            <a:pPr marL="136525" indent="0">
              <a:buNone/>
            </a:pPr>
            <a:r>
              <a:rPr lang="en-GB" sz="1600" b="1" dirty="0" smtClean="0">
                <a:solidFill>
                  <a:srgbClr val="009900"/>
                </a:solidFill>
                <a:latin typeface="Comic Sans MS" panose="030F0702030302020204" pitchFamily="66" charset="0"/>
              </a:rPr>
              <a:t>	Green for Growth </a:t>
            </a:r>
            <a:r>
              <a:rPr lang="en-GB" sz="1600" dirty="0" smtClean="0">
                <a:latin typeface="Comic Sans MS" panose="030F0702030302020204" pitchFamily="66" charset="0"/>
              </a:rPr>
              <a:t>to show an area that needs further development.  This 	is then followed by a comment which helps the pupil to improve their work.</a:t>
            </a:r>
            <a:endParaRPr lang="en-GB" sz="1600" b="1" dirty="0" smtClean="0">
              <a:solidFill>
                <a:srgbClr val="009900"/>
              </a:solidFill>
              <a:latin typeface="Comic Sans MS" panose="030F0702030302020204" pitchFamily="66" charset="0"/>
            </a:endParaRPr>
          </a:p>
          <a:p>
            <a:r>
              <a:rPr lang="en-GB" sz="1600" dirty="0" smtClean="0">
                <a:latin typeface="Comic Sans MS" panose="030F0702030302020204" pitchFamily="66" charset="0"/>
              </a:rPr>
              <a:t>After each piece of work, the pupils are encouraged to self-assess their understanding. They place a ‘traffic light’ colour after the learning objective:</a:t>
            </a:r>
          </a:p>
          <a:p>
            <a:pPr marL="136525" indent="0">
              <a:buNone/>
            </a:pPr>
            <a:r>
              <a:rPr lang="en-GB" sz="1600" dirty="0" smtClean="0">
                <a:latin typeface="Comic Sans MS" panose="030F0702030302020204" pitchFamily="66" charset="0"/>
              </a:rPr>
              <a:t>		  	</a:t>
            </a:r>
            <a:r>
              <a:rPr lang="en-GB" sz="1600" b="1" dirty="0" smtClean="0">
                <a:solidFill>
                  <a:srgbClr val="009900"/>
                </a:solidFill>
                <a:latin typeface="Comic Sans MS" panose="030F0702030302020204" pitchFamily="66" charset="0"/>
              </a:rPr>
              <a:t>green </a:t>
            </a:r>
            <a:r>
              <a:rPr lang="en-GB" sz="1600" dirty="0" smtClean="0">
                <a:latin typeface="Comic Sans MS" panose="030F0702030302020204" pitchFamily="66" charset="0"/>
              </a:rPr>
              <a:t>for ‘understood’</a:t>
            </a:r>
          </a:p>
          <a:p>
            <a:pPr marL="136525" indent="0">
              <a:buNone/>
            </a:pPr>
            <a:r>
              <a:rPr lang="en-GB" sz="1600" dirty="0" smtClean="0">
                <a:solidFill>
                  <a:srgbClr val="009900"/>
                </a:solidFill>
                <a:latin typeface="Comic Sans MS" panose="030F0702030302020204" pitchFamily="66" charset="0"/>
              </a:rPr>
              <a:t>			</a:t>
            </a:r>
            <a:r>
              <a:rPr lang="en-GB" sz="1600" b="1" dirty="0" smtClean="0">
                <a:solidFill>
                  <a:srgbClr val="FF9900"/>
                </a:solidFill>
                <a:latin typeface="Comic Sans MS" panose="030F0702030302020204" pitchFamily="66" charset="0"/>
              </a:rPr>
              <a:t>amber</a:t>
            </a:r>
            <a:r>
              <a:rPr lang="en-GB" sz="1600" dirty="0" smtClean="0">
                <a:solidFill>
                  <a:srgbClr val="FF9900"/>
                </a:solidFill>
                <a:latin typeface="Comic Sans MS" panose="030F0702030302020204" pitchFamily="66" charset="0"/>
              </a:rPr>
              <a:t> </a:t>
            </a:r>
            <a:r>
              <a:rPr lang="en-GB" sz="1600" dirty="0" smtClean="0">
                <a:latin typeface="Comic Sans MS" panose="030F0702030302020204" pitchFamily="66" charset="0"/>
              </a:rPr>
              <a:t>for ‘almost got it’</a:t>
            </a:r>
          </a:p>
          <a:p>
            <a:pPr marL="136525" indent="0">
              <a:buNone/>
            </a:pPr>
            <a:r>
              <a:rPr lang="en-GB" sz="1600" b="1" dirty="0" smtClean="0">
                <a:solidFill>
                  <a:srgbClr val="FF9900"/>
                </a:solidFill>
                <a:latin typeface="Comic Sans MS" panose="030F0702030302020204" pitchFamily="66" charset="0"/>
              </a:rPr>
              <a:t>			</a:t>
            </a:r>
            <a:r>
              <a:rPr lang="en-GB" sz="1600" b="1" dirty="0" smtClean="0">
                <a:solidFill>
                  <a:srgbClr val="FF0000"/>
                </a:solidFill>
                <a:latin typeface="Comic Sans MS" panose="030F0702030302020204" pitchFamily="66" charset="0"/>
              </a:rPr>
              <a:t>red</a:t>
            </a:r>
            <a:r>
              <a:rPr lang="en-GB" sz="1600" dirty="0" smtClean="0">
                <a:solidFill>
                  <a:srgbClr val="FF0000"/>
                </a:solidFill>
                <a:latin typeface="Comic Sans MS" panose="030F0702030302020204" pitchFamily="66" charset="0"/>
              </a:rPr>
              <a:t> </a:t>
            </a:r>
            <a:r>
              <a:rPr lang="en-GB" sz="1600" dirty="0" smtClean="0">
                <a:latin typeface="Comic Sans MS" panose="030F0702030302020204" pitchFamily="66" charset="0"/>
              </a:rPr>
              <a:t>for ‘help! I’m stuck!’</a:t>
            </a:r>
          </a:p>
          <a:p>
            <a:r>
              <a:rPr lang="en-GB" sz="1600" dirty="0" smtClean="0">
                <a:latin typeface="Comic Sans MS" panose="030F0702030302020204" pitchFamily="66" charset="0"/>
              </a:rPr>
              <a:t>There will also be evidence of peer assessment when the children assess each other’s work.  They work to a set of agreed criteria. </a:t>
            </a:r>
          </a:p>
          <a:p>
            <a:r>
              <a:rPr lang="en-GB" sz="1600" dirty="0" smtClean="0">
                <a:latin typeface="Comic Sans MS" panose="030F0702030302020204" pitchFamily="66" charset="0"/>
              </a:rPr>
              <a:t>Progress is continually monitored, both formally and informally, throughout the year. Each term the class teachers meet with the Head and Deputy to formally review the individual progress of every child. </a:t>
            </a:r>
            <a:endParaRPr lang="en-GB" sz="1600" dirty="0" smtClean="0">
              <a:solidFill>
                <a:srgbClr val="FF0000"/>
              </a:solidFill>
              <a:latin typeface="Comic Sans MS" panose="030F0702030302020204" pitchFamily="66" charset="0"/>
            </a:endParaRPr>
          </a:p>
          <a:p>
            <a:pPr>
              <a:lnSpc>
                <a:spcPct val="90000"/>
              </a:lnSpc>
            </a:pPr>
            <a:endParaRPr lang="en-GB" sz="1400" dirty="0" smtClean="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sz="5400" dirty="0" smtClean="0">
                <a:latin typeface="Comic Sans MS" pitchFamily="66" charset="0"/>
              </a:rPr>
              <a:t>Clubs </a:t>
            </a:r>
            <a:endParaRPr lang="en-GB" sz="5400" dirty="0">
              <a:latin typeface="Comic Sans MS" pitchFamily="66" charset="0"/>
            </a:endParaRPr>
          </a:p>
        </p:txBody>
      </p:sp>
      <p:sp>
        <p:nvSpPr>
          <p:cNvPr id="23555" name="Content Placeholder 2"/>
          <p:cNvSpPr>
            <a:spLocks noGrp="1"/>
          </p:cNvSpPr>
          <p:nvPr>
            <p:ph idx="1"/>
          </p:nvPr>
        </p:nvSpPr>
        <p:spPr/>
        <p:txBody>
          <a:bodyPr/>
          <a:lstStyle/>
          <a:p>
            <a:r>
              <a:rPr lang="en-GB" dirty="0" smtClean="0">
                <a:latin typeface="Comic Sans MS" pitchFamily="66" charset="0"/>
              </a:rPr>
              <a:t>The school offers an extensive range of school clubs throughout the year to broaden the children’s experience and develop skills in their areas of interest . Some are in school hours and some before or after school.</a:t>
            </a:r>
          </a:p>
          <a:p>
            <a:r>
              <a:rPr lang="en-GB" dirty="0" smtClean="0">
                <a:latin typeface="Comic Sans MS" pitchFamily="66" charset="0"/>
              </a:rPr>
              <a:t>Letters are sent home and membership is usually on a first come basis.</a:t>
            </a:r>
          </a:p>
        </p:txBody>
      </p:sp>
      <p:pic>
        <p:nvPicPr>
          <p:cNvPr id="23556" name="Picture 2" descr="C:\Users\Katy\AppData\Local\Microsoft\Windows\Temporary Internet Files\Content.IE5\1Y2OCSDH\MC900215961[1].wmf"/>
          <p:cNvPicPr>
            <a:picLocks noChangeAspect="1" noChangeArrowheads="1"/>
          </p:cNvPicPr>
          <p:nvPr/>
        </p:nvPicPr>
        <p:blipFill>
          <a:blip r:embed="rId2"/>
          <a:srcRect/>
          <a:stretch>
            <a:fillRect/>
          </a:stretch>
        </p:blipFill>
        <p:spPr bwMode="auto">
          <a:xfrm>
            <a:off x="60325" y="20638"/>
            <a:ext cx="1417638" cy="1701800"/>
          </a:xfrm>
          <a:prstGeom prst="rect">
            <a:avLst/>
          </a:prstGeom>
          <a:noFill/>
          <a:ln w="9525">
            <a:noFill/>
            <a:miter lim="800000"/>
            <a:headEnd/>
            <a:tailEnd/>
          </a:ln>
        </p:spPr>
      </p:pic>
      <p:pic>
        <p:nvPicPr>
          <p:cNvPr id="23558" name="Picture 3" descr="C:\Users\Katy\AppData\Local\Microsoft\Windows\Temporary Internet Files\Content.IE5\1Y2OCSDH\MC900432654[1].png"/>
          <p:cNvPicPr>
            <a:picLocks noChangeAspect="1" noChangeArrowheads="1"/>
          </p:cNvPicPr>
          <p:nvPr/>
        </p:nvPicPr>
        <p:blipFill>
          <a:blip r:embed="rId3"/>
          <a:srcRect/>
          <a:stretch>
            <a:fillRect/>
          </a:stretch>
        </p:blipFill>
        <p:spPr bwMode="auto">
          <a:xfrm>
            <a:off x="7524750" y="0"/>
            <a:ext cx="1598613" cy="1598613"/>
          </a:xfrm>
          <a:prstGeom prst="rect">
            <a:avLst/>
          </a:prstGeom>
          <a:noFill/>
          <a:ln w="9525">
            <a:noFill/>
            <a:miter lim="800000"/>
            <a:headEnd/>
            <a:tailEnd/>
          </a:ln>
        </p:spPr>
      </p:pic>
      <p:pic>
        <p:nvPicPr>
          <p:cNvPr id="23559" name="Picture 5" descr="C:\Users\Katy\AppData\Local\Microsoft\Windows\Temporary Internet Files\Content.IE5\GGK7OK0L\MC900079253[1].wmf"/>
          <p:cNvPicPr>
            <a:picLocks noChangeAspect="1" noChangeArrowheads="1"/>
          </p:cNvPicPr>
          <p:nvPr/>
        </p:nvPicPr>
        <p:blipFill>
          <a:blip r:embed="rId4"/>
          <a:srcRect/>
          <a:stretch>
            <a:fillRect/>
          </a:stretch>
        </p:blipFill>
        <p:spPr bwMode="auto">
          <a:xfrm>
            <a:off x="1835150" y="215900"/>
            <a:ext cx="1335088" cy="1270000"/>
          </a:xfrm>
          <a:prstGeom prst="rect">
            <a:avLst/>
          </a:prstGeom>
          <a:noFill/>
          <a:ln w="9525">
            <a:noFill/>
            <a:miter lim="800000"/>
            <a:headEnd/>
            <a:tailEnd/>
          </a:ln>
        </p:spPr>
      </p:pic>
      <p:pic>
        <p:nvPicPr>
          <p:cNvPr id="23560" name="Picture 6" descr="C:\Users\Katy\AppData\Local\Microsoft\Windows\Temporary Internet Files\Content.IE5\1Y2OCSDH\MC900197735[1].wmf"/>
          <p:cNvPicPr>
            <a:picLocks noChangeAspect="1" noChangeArrowheads="1"/>
          </p:cNvPicPr>
          <p:nvPr/>
        </p:nvPicPr>
        <p:blipFill>
          <a:blip r:embed="rId5"/>
          <a:srcRect/>
          <a:stretch>
            <a:fillRect/>
          </a:stretch>
        </p:blipFill>
        <p:spPr bwMode="auto">
          <a:xfrm>
            <a:off x="7867650" y="2852738"/>
            <a:ext cx="962025"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latin typeface="Comic Sans MS" pitchFamily="66" charset="0"/>
              </a:rPr>
              <a:t>Any Questions?</a:t>
            </a:r>
            <a:endParaRPr lang="en-US" dirty="0">
              <a:latin typeface="Comic Sans MS" pitchFamily="66" charset="0"/>
            </a:endParaRPr>
          </a:p>
        </p:txBody>
      </p:sp>
      <p:pic>
        <p:nvPicPr>
          <p:cNvPr id="1026" name="Picture 2" descr="Image result for photos sp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7960" y="-11887200"/>
            <a:ext cx="9144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09600" y="1676400"/>
            <a:ext cx="3048000" cy="1905000"/>
          </a:xfrm>
          <a:prstGeom prst="rect">
            <a:avLst/>
          </a:prstGeom>
        </p:spPr>
      </p:pic>
      <p:pic>
        <p:nvPicPr>
          <p:cNvPr id="7" name="Picture 6"/>
          <p:cNvPicPr>
            <a:picLocks noChangeAspect="1"/>
          </p:cNvPicPr>
          <p:nvPr/>
        </p:nvPicPr>
        <p:blipFill>
          <a:blip r:embed="rId4"/>
          <a:stretch>
            <a:fillRect/>
          </a:stretch>
        </p:blipFill>
        <p:spPr>
          <a:xfrm>
            <a:off x="1674000" y="4267200"/>
            <a:ext cx="4863960" cy="1617076"/>
          </a:xfrm>
          <a:prstGeom prst="rect">
            <a:avLst/>
          </a:prstGeom>
        </p:spPr>
      </p:pic>
      <p:pic>
        <p:nvPicPr>
          <p:cNvPr id="8" name="Picture 7"/>
          <p:cNvPicPr>
            <a:picLocks noChangeAspect="1"/>
          </p:cNvPicPr>
          <p:nvPr/>
        </p:nvPicPr>
        <p:blipFill>
          <a:blip r:embed="rId5"/>
          <a:stretch>
            <a:fillRect/>
          </a:stretch>
        </p:blipFill>
        <p:spPr>
          <a:xfrm>
            <a:off x="4846511" y="1681163"/>
            <a:ext cx="3382898" cy="190023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332656"/>
            <a:ext cx="7678362" cy="1080120"/>
          </a:xfrm>
        </p:spPr>
        <p:txBody>
          <a:bodyPr/>
          <a:lstStyle/>
          <a:p>
            <a:pPr fontAlgn="auto">
              <a:spcAft>
                <a:spcPts val="0"/>
              </a:spcAft>
              <a:defRPr/>
            </a:pPr>
            <a:r>
              <a:rPr lang="en-GB" sz="6000" dirty="0" smtClean="0">
                <a:latin typeface="Comic Sans MS" pitchFamily="66" charset="0"/>
              </a:rPr>
              <a:t>The Year 5 Team</a:t>
            </a:r>
            <a:endParaRPr lang="en-GB" sz="6000" dirty="0">
              <a:latin typeface="Comic Sans MS" pitchFamily="66" charset="0"/>
            </a:endParaRPr>
          </a:p>
        </p:txBody>
      </p:sp>
      <p:sp>
        <p:nvSpPr>
          <p:cNvPr id="3" name="Subtitle 2"/>
          <p:cNvSpPr>
            <a:spLocks noGrp="1"/>
          </p:cNvSpPr>
          <p:nvPr>
            <p:ph type="subTitle" idx="1"/>
          </p:nvPr>
        </p:nvSpPr>
        <p:spPr>
          <a:xfrm>
            <a:off x="250825" y="1484313"/>
            <a:ext cx="8497888" cy="4897437"/>
          </a:xfrm>
        </p:spPr>
        <p:txBody>
          <a:bodyPr>
            <a:normAutofit/>
          </a:bodyPr>
          <a:lstStyle/>
          <a:p>
            <a:pPr algn="l">
              <a:lnSpc>
                <a:spcPct val="90000"/>
              </a:lnSpc>
            </a:pPr>
            <a:r>
              <a:rPr lang="en-GB" dirty="0" smtClean="0"/>
              <a:t>	</a:t>
            </a:r>
          </a:p>
          <a:p>
            <a:pPr algn="l">
              <a:lnSpc>
                <a:spcPct val="90000"/>
              </a:lnSpc>
            </a:pPr>
            <a:r>
              <a:rPr lang="en-GB" dirty="0" smtClean="0"/>
              <a:t>5B – Mrs Beamish (team leader)</a:t>
            </a:r>
          </a:p>
          <a:p>
            <a:pPr algn="l">
              <a:lnSpc>
                <a:spcPct val="90000"/>
              </a:lnSpc>
            </a:pPr>
            <a:endParaRPr lang="en-GB" dirty="0"/>
          </a:p>
          <a:p>
            <a:pPr algn="l">
              <a:lnSpc>
                <a:spcPct val="90000"/>
              </a:lnSpc>
            </a:pPr>
            <a:r>
              <a:rPr lang="en-GB" dirty="0" smtClean="0"/>
              <a:t>5K  </a:t>
            </a:r>
            <a:r>
              <a:rPr lang="en-GB" dirty="0"/>
              <a:t>- </a:t>
            </a:r>
            <a:r>
              <a:rPr lang="en-GB" dirty="0" smtClean="0"/>
              <a:t>Miss Osborne </a:t>
            </a:r>
            <a:endParaRPr lang="en-GB" dirty="0"/>
          </a:p>
          <a:p>
            <a:pPr algn="l">
              <a:lnSpc>
                <a:spcPct val="90000"/>
              </a:lnSpc>
            </a:pPr>
            <a:endParaRPr lang="en-GB" dirty="0" smtClean="0"/>
          </a:p>
          <a:p>
            <a:pPr algn="l">
              <a:lnSpc>
                <a:spcPct val="90000"/>
              </a:lnSpc>
            </a:pPr>
            <a:r>
              <a:rPr lang="en-GB" dirty="0" smtClean="0"/>
              <a:t>5L – Mrs Keen and Mrs Nicholls</a:t>
            </a:r>
          </a:p>
          <a:p>
            <a:pPr algn="l">
              <a:lnSpc>
                <a:spcPct val="90000"/>
              </a:lnSpc>
            </a:pPr>
            <a:endParaRPr lang="en-GB" dirty="0" smtClean="0"/>
          </a:p>
          <a:p>
            <a:pPr algn="l">
              <a:lnSpc>
                <a:spcPct val="90000"/>
              </a:lnSpc>
            </a:pPr>
            <a:r>
              <a:rPr lang="en-GB" dirty="0" smtClean="0"/>
              <a:t>Each class is supported by a Learning Mentor: Mrs James in 5L; Mrs </a:t>
            </a:r>
            <a:r>
              <a:rPr lang="en-GB" dirty="0" err="1" smtClean="0"/>
              <a:t>Quartermaine</a:t>
            </a:r>
            <a:r>
              <a:rPr lang="en-GB" dirty="0" smtClean="0"/>
              <a:t> in 5B and Mrs Hallows in 5K. </a:t>
            </a:r>
          </a:p>
          <a:p>
            <a:pPr>
              <a:lnSpc>
                <a:spcPct val="90000"/>
              </a:lnSpc>
            </a:pPr>
            <a:endParaRPr lang="en-GB" dirty="0" smtClean="0"/>
          </a:p>
          <a:p>
            <a:pPr>
              <a:lnSpc>
                <a:spcPct val="90000"/>
              </a:lnSpc>
            </a:pPr>
            <a:endParaRPr lang="en-GB"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Information and equipment</a:t>
            </a:r>
            <a:endParaRPr lang="en-GB" dirty="0"/>
          </a:p>
        </p:txBody>
      </p:sp>
      <p:sp>
        <p:nvSpPr>
          <p:cNvPr id="16386" name="Content Placeholder 2"/>
          <p:cNvSpPr>
            <a:spLocks noGrp="1"/>
          </p:cNvSpPr>
          <p:nvPr>
            <p:ph idx="1"/>
          </p:nvPr>
        </p:nvSpPr>
        <p:spPr>
          <a:xfrm>
            <a:off x="457200" y="1600200"/>
            <a:ext cx="8229600" cy="4724400"/>
          </a:xfrm>
        </p:spPr>
        <p:txBody>
          <a:bodyPr/>
          <a:lstStyle/>
          <a:p>
            <a:pPr marL="136525" indent="0">
              <a:buNone/>
            </a:pPr>
            <a:r>
              <a:rPr lang="en-GB" b="1" dirty="0" smtClean="0"/>
              <a:t>Children should bring:</a:t>
            </a:r>
          </a:p>
          <a:p>
            <a:pPr>
              <a:buFont typeface="Arial" charset="0"/>
              <a:buChar char="•"/>
            </a:pPr>
            <a:r>
              <a:rPr lang="en-GB" dirty="0"/>
              <a:t>PE kit every Monday and take it home every      </a:t>
            </a:r>
            <a:r>
              <a:rPr lang="en-GB" dirty="0" smtClean="0"/>
              <a:t>Friday</a:t>
            </a:r>
            <a:r>
              <a:rPr lang="en-GB" dirty="0"/>
              <a:t>;</a:t>
            </a:r>
            <a:endParaRPr lang="en-GB" dirty="0" smtClean="0"/>
          </a:p>
          <a:p>
            <a:pPr>
              <a:buFont typeface="Arial" charset="0"/>
              <a:buChar char="•"/>
            </a:pPr>
            <a:r>
              <a:rPr lang="en-GB" dirty="0" smtClean="0"/>
              <a:t>a reading book and their homework diaries</a:t>
            </a:r>
          </a:p>
          <a:p>
            <a:pPr>
              <a:buFont typeface="Arial" charset="0"/>
              <a:buChar char="•"/>
            </a:pPr>
            <a:r>
              <a:rPr lang="en-GB" dirty="0" smtClean="0"/>
              <a:t>encouraged to bring a pencil case with pencils, rulers, rubbers – any special pens or pencils should be labelled;</a:t>
            </a:r>
          </a:p>
          <a:p>
            <a:pPr>
              <a:buFont typeface="Arial" charset="0"/>
              <a:buChar char="•"/>
            </a:pPr>
            <a:r>
              <a:rPr lang="en-GB" dirty="0" smtClean="0"/>
              <a:t>a water bottle with a sports top;</a:t>
            </a:r>
          </a:p>
          <a:p>
            <a:pPr>
              <a:buFont typeface="Arial" charset="0"/>
              <a:buChar char="•"/>
            </a:pPr>
            <a:r>
              <a:rPr lang="en-GB" dirty="0" smtClean="0"/>
              <a:t>a healthy snack for break; </a:t>
            </a:r>
          </a:p>
          <a:p>
            <a:pPr>
              <a:buFont typeface="Arial" charset="0"/>
              <a:buChar char="•"/>
            </a:pPr>
            <a:endParaRPr lang="en-GB" dirty="0" smtClean="0"/>
          </a:p>
          <a:p>
            <a:endParaRPr lang="en-GB"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204864"/>
            <a:ext cx="8064896" cy="4536504"/>
          </a:xfrm>
        </p:spPr>
        <p:txBody>
          <a:bodyPr>
            <a:normAutofit fontScale="90000"/>
          </a:bodyPr>
          <a:lstStyle/>
          <a:p>
            <a:pPr algn="l" fontAlgn="auto">
              <a:spcAft>
                <a:spcPts val="0"/>
              </a:spcAft>
              <a:defRPr/>
            </a:pPr>
            <a:r>
              <a:rPr lang="en-GB" dirty="0" smtClean="0"/>
              <a:t>              </a:t>
            </a:r>
            <a:r>
              <a:rPr lang="en-GB" u="sng" dirty="0" smtClean="0">
                <a:latin typeface="Comic Sans MS" pitchFamily="66" charset="0"/>
              </a:rPr>
              <a:t>PE timetable</a:t>
            </a:r>
            <a:br>
              <a:rPr lang="en-GB" u="sng" dirty="0" smtClean="0">
                <a:latin typeface="Comic Sans MS" pitchFamily="66" charset="0"/>
              </a:rPr>
            </a:br>
            <a:r>
              <a:rPr lang="en-GB" dirty="0" smtClean="0">
                <a:latin typeface="Comic Sans MS" pitchFamily="66" charset="0"/>
              </a:rPr>
              <a:t>Tuesday (5L) </a:t>
            </a:r>
            <a:br>
              <a:rPr lang="en-GB" dirty="0" smtClean="0">
                <a:latin typeface="Comic Sans MS" pitchFamily="66" charset="0"/>
              </a:rPr>
            </a:br>
            <a:r>
              <a:rPr lang="en-GB" dirty="0" smtClean="0">
                <a:latin typeface="Comic Sans MS" pitchFamily="66" charset="0"/>
              </a:rPr>
              <a:t>Wednesday (5B, 5K) </a:t>
            </a:r>
            <a:br>
              <a:rPr lang="en-GB" dirty="0" smtClean="0">
                <a:latin typeface="Comic Sans MS" pitchFamily="66" charset="0"/>
              </a:rPr>
            </a:br>
            <a:r>
              <a:rPr lang="en-GB" dirty="0" smtClean="0">
                <a:latin typeface="Comic Sans MS" pitchFamily="66" charset="0"/>
              </a:rPr>
              <a:t>Thursday (all of Y5)</a:t>
            </a:r>
            <a:br>
              <a:rPr lang="en-GB" dirty="0" smtClean="0">
                <a:latin typeface="Comic Sans MS" pitchFamily="66" charset="0"/>
              </a:rPr>
            </a:br>
            <a:r>
              <a:rPr lang="en-GB" dirty="0" smtClean="0">
                <a:latin typeface="Comic Sans MS" pitchFamily="66" charset="0"/>
              </a:rPr>
              <a:t/>
            </a:r>
            <a:br>
              <a:rPr lang="en-GB" dirty="0" smtClean="0">
                <a:latin typeface="Comic Sans MS" pitchFamily="66" charset="0"/>
              </a:rPr>
            </a:br>
            <a:r>
              <a:rPr lang="en-GB" dirty="0" smtClean="0">
                <a:latin typeface="Comic Sans MS" pitchFamily="66" charset="0"/>
              </a:rPr>
              <a:t>Please make sure children have full kit in school, including trainers. Hair must be tied back and all jewellery removed or earrings taped.</a:t>
            </a:r>
            <a:r>
              <a:rPr lang="en-GB" u="sng" dirty="0" smtClean="0">
                <a:latin typeface="Comic Sans MS" pitchFamily="66" charset="0"/>
              </a:rPr>
              <a:t/>
            </a:r>
            <a:br>
              <a:rPr lang="en-GB" u="sng" dirty="0" smtClean="0">
                <a:latin typeface="Comic Sans MS" pitchFamily="66" charset="0"/>
              </a:rPr>
            </a:br>
            <a:r>
              <a:rPr lang="en-GB" u="sng" dirty="0" smtClean="0">
                <a:latin typeface="Comic Sans MS" pitchFamily="66" charset="0"/>
              </a:rPr>
              <a:t/>
            </a:r>
            <a:br>
              <a:rPr lang="en-GB" u="sng" dirty="0" smtClean="0">
                <a:latin typeface="Comic Sans MS" pitchFamily="66" charset="0"/>
              </a:rPr>
            </a:br>
            <a:r>
              <a:rPr lang="en-GB" u="sng" dirty="0"/>
              <a:t/>
            </a:r>
            <a:br>
              <a:rPr lang="en-GB" u="sng" dirty="0"/>
            </a:br>
            <a:r>
              <a:rPr lang="en-GB" dirty="0" smtClean="0"/>
              <a:t/>
            </a:r>
            <a:br>
              <a:rPr lang="en-GB" dirty="0" smtClean="0"/>
            </a:br>
            <a:endParaRPr lang="en-GB" dirty="0"/>
          </a:p>
        </p:txBody>
      </p:sp>
      <p:pic>
        <p:nvPicPr>
          <p:cNvPr id="17410" name="Picture 2" descr="C:\Users\Katy\AppData\Local\Microsoft\Windows\Temporary Internet Files\Content.IE5\GGK7OK0L\MC900433881[1].png"/>
          <p:cNvPicPr>
            <a:picLocks noChangeAspect="1" noChangeArrowheads="1"/>
          </p:cNvPicPr>
          <p:nvPr/>
        </p:nvPicPr>
        <p:blipFill>
          <a:blip r:embed="rId2"/>
          <a:srcRect/>
          <a:stretch>
            <a:fillRect/>
          </a:stretch>
        </p:blipFill>
        <p:spPr bwMode="auto">
          <a:xfrm>
            <a:off x="7812088" y="22225"/>
            <a:ext cx="1295400" cy="1293813"/>
          </a:xfrm>
          <a:prstGeom prst="rect">
            <a:avLst/>
          </a:prstGeom>
          <a:noFill/>
          <a:ln w="9525">
            <a:noFill/>
            <a:miter lim="800000"/>
            <a:headEnd/>
            <a:tailEnd/>
          </a:ln>
        </p:spPr>
      </p:pic>
      <p:pic>
        <p:nvPicPr>
          <p:cNvPr id="17411" name="Picture 3" descr="C:\Users\Katy\AppData\Local\Microsoft\Windows\Temporary Internet Files\Content.IE5\1Y2OCSDH\MC900437045[1].png"/>
          <p:cNvPicPr>
            <a:picLocks noChangeAspect="1" noChangeArrowheads="1"/>
          </p:cNvPicPr>
          <p:nvPr/>
        </p:nvPicPr>
        <p:blipFill>
          <a:blip r:embed="rId3"/>
          <a:srcRect/>
          <a:stretch>
            <a:fillRect/>
          </a:stretch>
        </p:blipFill>
        <p:spPr bwMode="auto">
          <a:xfrm>
            <a:off x="7883525" y="5589588"/>
            <a:ext cx="1152525" cy="1152525"/>
          </a:xfrm>
          <a:prstGeom prst="rect">
            <a:avLst/>
          </a:prstGeom>
          <a:noFill/>
          <a:ln w="9525">
            <a:noFill/>
            <a:miter lim="800000"/>
            <a:headEnd/>
            <a:tailEnd/>
          </a:ln>
        </p:spPr>
      </p:pic>
      <p:pic>
        <p:nvPicPr>
          <p:cNvPr id="17412" name="Picture 4" descr="C:\Users\Katy\AppData\Local\Microsoft\Windows\Temporary Internet Files\Content.IE5\46LBWQMQ\MC900437042[1].png"/>
          <p:cNvPicPr>
            <a:picLocks noChangeAspect="1" noChangeArrowheads="1"/>
          </p:cNvPicPr>
          <p:nvPr/>
        </p:nvPicPr>
        <p:blipFill>
          <a:blip r:embed="rId4"/>
          <a:srcRect/>
          <a:stretch>
            <a:fillRect/>
          </a:stretch>
        </p:blipFill>
        <p:spPr bwMode="auto">
          <a:xfrm>
            <a:off x="7170738" y="6100763"/>
            <a:ext cx="712787" cy="714375"/>
          </a:xfrm>
          <a:prstGeom prst="rect">
            <a:avLst/>
          </a:prstGeom>
          <a:noFill/>
          <a:ln w="9525">
            <a:noFill/>
            <a:miter lim="800000"/>
            <a:headEnd/>
            <a:tailEnd/>
          </a:ln>
        </p:spPr>
      </p:pic>
      <p:pic>
        <p:nvPicPr>
          <p:cNvPr id="17413" name="Picture 5" descr="C:\Users\Katy\AppData\Local\Microsoft\Windows\Temporary Internet Files\Content.IE5\1Y2OCSDH\MC900320540[1].wmf"/>
          <p:cNvPicPr>
            <a:picLocks noChangeAspect="1" noChangeArrowheads="1"/>
          </p:cNvPicPr>
          <p:nvPr/>
        </p:nvPicPr>
        <p:blipFill>
          <a:blip r:embed="rId5"/>
          <a:srcRect/>
          <a:stretch>
            <a:fillRect/>
          </a:stretch>
        </p:blipFill>
        <p:spPr bwMode="auto">
          <a:xfrm>
            <a:off x="6981862" y="1566863"/>
            <a:ext cx="1730375" cy="1885950"/>
          </a:xfrm>
          <a:prstGeom prst="rect">
            <a:avLst/>
          </a:prstGeom>
          <a:noFill/>
          <a:ln w="9525">
            <a:noFill/>
            <a:miter lim="800000"/>
            <a:headEnd/>
            <a:tailEnd/>
          </a:ln>
        </p:spPr>
      </p:pic>
      <p:pic>
        <p:nvPicPr>
          <p:cNvPr id="17414" name="Picture 4" descr="C:\Users\Katy\AppData\Local\Microsoft\Windows\Temporary Internet Files\Content.IE5\46LBWQMQ\MC900437042[1].png"/>
          <p:cNvPicPr>
            <a:picLocks noChangeAspect="1" noChangeArrowheads="1"/>
          </p:cNvPicPr>
          <p:nvPr/>
        </p:nvPicPr>
        <p:blipFill>
          <a:blip r:embed="rId4"/>
          <a:srcRect/>
          <a:stretch>
            <a:fillRect/>
          </a:stretch>
        </p:blipFill>
        <p:spPr bwMode="auto">
          <a:xfrm>
            <a:off x="250825" y="115888"/>
            <a:ext cx="714375" cy="714375"/>
          </a:xfrm>
          <a:prstGeom prst="rect">
            <a:avLst/>
          </a:prstGeom>
          <a:noFill/>
          <a:ln w="9525">
            <a:noFill/>
            <a:miter lim="800000"/>
            <a:headEnd/>
            <a:tailEnd/>
          </a:ln>
        </p:spPr>
      </p:pic>
      <p:pic>
        <p:nvPicPr>
          <p:cNvPr id="17415" name="Picture 2" descr="C:\Users\Katy\AppData\Local\Microsoft\Windows\Temporary Internet Files\Content.IE5\GGK7OK0L\MC900433881[1].png"/>
          <p:cNvPicPr>
            <a:picLocks noChangeAspect="1" noChangeArrowheads="1"/>
          </p:cNvPicPr>
          <p:nvPr/>
        </p:nvPicPr>
        <p:blipFill>
          <a:blip r:embed="rId2"/>
          <a:srcRect/>
          <a:stretch>
            <a:fillRect/>
          </a:stretch>
        </p:blipFill>
        <p:spPr bwMode="auto">
          <a:xfrm>
            <a:off x="4724400" y="5669757"/>
            <a:ext cx="862013" cy="862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50825" y="0"/>
            <a:ext cx="8785225" cy="634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GB" altLang="en-US" sz="4000" b="1" u="sng" dirty="0" smtClean="0">
                <a:solidFill>
                  <a:schemeClr val="bg1"/>
                </a:solidFill>
                <a:latin typeface="Annes Font" pitchFamily="34" charset="0"/>
              </a:rPr>
              <a:t>Home Learning</a:t>
            </a:r>
            <a:endParaRPr lang="en-GB" altLang="en-US" sz="2800" dirty="0" smtClean="0">
              <a:latin typeface="Annes Font" pitchFamily="34" charset="0"/>
            </a:endParaRPr>
          </a:p>
          <a:p>
            <a:pPr eaLnBrk="1" hangingPunct="1">
              <a:spcBef>
                <a:spcPct val="50000"/>
              </a:spcBef>
              <a:buFontTx/>
              <a:buNone/>
              <a:defRPr/>
            </a:pPr>
            <a:r>
              <a:rPr lang="en-GB" altLang="en-US" dirty="0" smtClean="0">
                <a:latin typeface="Annes Font" pitchFamily="34" charset="0"/>
                <a:cs typeface="+mn-cs"/>
              </a:rPr>
              <a:t>All home learning tasks are set for pupils to access on our school learning platform. </a:t>
            </a:r>
            <a:endParaRPr lang="en-GB" altLang="en-US" dirty="0">
              <a:latin typeface="Annes Font" pitchFamily="34" charset="0"/>
              <a:cs typeface="+mn-cs"/>
            </a:endParaRPr>
          </a:p>
          <a:p>
            <a:pPr eaLnBrk="1" hangingPunct="1">
              <a:spcBef>
                <a:spcPct val="50000"/>
              </a:spcBef>
              <a:buFontTx/>
              <a:buNone/>
              <a:defRPr/>
            </a:pPr>
            <a:r>
              <a:rPr lang="en-GB" altLang="en-US" dirty="0" smtClean="0">
                <a:latin typeface="Annes Font" pitchFamily="34" charset="0"/>
                <a:cs typeface="+mn-cs"/>
              </a:rPr>
              <a:t>Maths, Spelling and Literacy-based tasks are set each Monday for completion by the following Monday. </a:t>
            </a:r>
          </a:p>
          <a:p>
            <a:pPr eaLnBrk="1" hangingPunct="1">
              <a:spcBef>
                <a:spcPct val="50000"/>
              </a:spcBef>
              <a:buFontTx/>
              <a:buNone/>
              <a:defRPr/>
            </a:pPr>
            <a:endParaRPr lang="en-GB" altLang="en-US" dirty="0" smtClean="0">
              <a:latin typeface="Annes Font" pitchFamily="34" charset="0"/>
              <a:cs typeface="+mn-cs"/>
            </a:endParaRPr>
          </a:p>
          <a:p>
            <a:pPr eaLnBrk="1" hangingPunct="1">
              <a:spcBef>
                <a:spcPct val="50000"/>
              </a:spcBef>
              <a:buFontTx/>
              <a:buNone/>
              <a:defRPr/>
            </a:pPr>
            <a:endParaRPr lang="en-GB" altLang="en-US" sz="2800" dirty="0" smtClean="0">
              <a:latin typeface="Annes Font" pitchFamily="34" charset="0"/>
            </a:endParaRPr>
          </a:p>
          <a:p>
            <a:pPr eaLnBrk="1" hangingPunct="1">
              <a:spcBef>
                <a:spcPct val="50000"/>
              </a:spcBef>
              <a:buFontTx/>
              <a:buNone/>
              <a:defRPr/>
            </a:pPr>
            <a:r>
              <a:rPr lang="en-GB" altLang="en-US" sz="2800" dirty="0" smtClean="0">
                <a:latin typeface="Annes Font" pitchFamily="34" charset="0"/>
              </a:rPr>
              <a:t> </a:t>
            </a:r>
          </a:p>
          <a:p>
            <a:pPr eaLnBrk="1" hangingPunct="1">
              <a:spcBef>
                <a:spcPct val="50000"/>
              </a:spcBef>
              <a:buFontTx/>
              <a:buNone/>
              <a:defRPr/>
            </a:pPr>
            <a:endParaRPr lang="en-GB" altLang="en-US" sz="2800" dirty="0" smtClean="0">
              <a:latin typeface="Annes Font" pitchFamily="34" charset="0"/>
            </a:endParaRPr>
          </a:p>
        </p:txBody>
      </p:sp>
      <p:pic>
        <p:nvPicPr>
          <p:cNvPr id="409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68488" y="3789363"/>
            <a:ext cx="55499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084888" y="3933825"/>
            <a:ext cx="719137" cy="215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920064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algn="l"/>
            <a:r>
              <a:rPr lang="en-GB" altLang="en-US" b="1" u="sng" smtClean="0">
                <a:solidFill>
                  <a:schemeClr val="bg1"/>
                </a:solidFill>
                <a:latin typeface="Annes Font" panose="020F0502000000000000" pitchFamily="34" charset="0"/>
              </a:rPr>
              <a:t>Home Learning</a:t>
            </a:r>
            <a:br>
              <a:rPr lang="en-GB" altLang="en-US" b="1" u="sng" smtClean="0">
                <a:solidFill>
                  <a:schemeClr val="bg1"/>
                </a:solidFill>
                <a:latin typeface="Annes Font" panose="020F0502000000000000" pitchFamily="34" charset="0"/>
              </a:rPr>
            </a:br>
            <a:endParaRPr lang="en-GB" altLang="en-US" smtClean="0"/>
          </a:p>
        </p:txBody>
      </p:sp>
      <p:sp>
        <p:nvSpPr>
          <p:cNvPr id="3" name="Content Placeholder 2"/>
          <p:cNvSpPr>
            <a:spLocks noGrp="1"/>
          </p:cNvSpPr>
          <p:nvPr>
            <p:ph idx="1"/>
          </p:nvPr>
        </p:nvSpPr>
        <p:spPr>
          <a:xfrm>
            <a:off x="457200" y="1268413"/>
            <a:ext cx="8229600" cy="4525962"/>
          </a:xfrm>
        </p:spPr>
        <p:txBody>
          <a:bodyPr/>
          <a:lstStyle/>
          <a:p>
            <a:pPr marL="0" indent="0">
              <a:buFontTx/>
              <a:buNone/>
              <a:defRPr/>
            </a:pPr>
            <a:r>
              <a:rPr lang="en-GB" altLang="en-US" dirty="0" smtClean="0">
                <a:latin typeface="Annes Font" pitchFamily="34" charset="0"/>
              </a:rPr>
              <a:t>Clear instructions of weekly home learning activities will be provided by class teachers in the Homework area of the learning platform. </a:t>
            </a:r>
          </a:p>
          <a:p>
            <a:pPr>
              <a:defRPr/>
            </a:pPr>
            <a:endParaRPr lang="en-GB" dirty="0"/>
          </a:p>
        </p:txBody>
      </p:sp>
      <p:pic>
        <p:nvPicPr>
          <p:cNvPr id="512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3068638"/>
            <a:ext cx="417195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372225" y="3213100"/>
            <a:ext cx="647700" cy="215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69747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975" y="1125538"/>
            <a:ext cx="8367713" cy="5755422"/>
          </a:xfrm>
          <a:prstGeom prst="rect">
            <a:avLst/>
          </a:prstGeom>
        </p:spPr>
        <p:txBody>
          <a:bodyPr>
            <a:spAutoFit/>
          </a:bodyPr>
          <a:lstStyle/>
          <a:p>
            <a:pPr eaLnBrk="1" hangingPunct="1">
              <a:spcBef>
                <a:spcPct val="50000"/>
              </a:spcBef>
              <a:defRPr/>
            </a:pPr>
            <a:r>
              <a:rPr lang="en-GB" altLang="en-US" sz="3200" dirty="0">
                <a:solidFill>
                  <a:srgbClr val="0000FF"/>
                </a:solidFill>
                <a:latin typeface="Annes Font" pitchFamily="34" charset="0"/>
                <a:cs typeface="+mn-cs"/>
              </a:rPr>
              <a:t>Maths: tasks will alternate each week; either a practical activity or ‘My Maths’ online. </a:t>
            </a:r>
          </a:p>
          <a:p>
            <a:pPr eaLnBrk="1" hangingPunct="1">
              <a:spcBef>
                <a:spcPct val="50000"/>
              </a:spcBef>
              <a:defRPr/>
            </a:pPr>
            <a:r>
              <a:rPr lang="en-GB" altLang="en-US" sz="3200" dirty="0">
                <a:solidFill>
                  <a:srgbClr val="0000FF"/>
                </a:solidFill>
                <a:latin typeface="Annes Font" pitchFamily="34" charset="0"/>
                <a:cs typeface="+mn-cs"/>
              </a:rPr>
              <a:t>Times tables practice </a:t>
            </a:r>
          </a:p>
          <a:p>
            <a:pPr eaLnBrk="1" hangingPunct="1">
              <a:spcBef>
                <a:spcPct val="50000"/>
              </a:spcBef>
              <a:defRPr/>
            </a:pPr>
            <a:r>
              <a:rPr lang="en-GB" altLang="en-US" sz="3200" dirty="0">
                <a:solidFill>
                  <a:srgbClr val="C00000"/>
                </a:solidFill>
                <a:latin typeface="Annes Font" pitchFamily="34" charset="0"/>
                <a:cs typeface="+mn-cs"/>
              </a:rPr>
              <a:t>Spelling: learning weekly spelling lists</a:t>
            </a:r>
          </a:p>
          <a:p>
            <a:pPr eaLnBrk="1" hangingPunct="1">
              <a:spcBef>
                <a:spcPct val="50000"/>
              </a:spcBef>
              <a:defRPr/>
            </a:pPr>
            <a:r>
              <a:rPr lang="en-GB" altLang="en-US" sz="3200" dirty="0">
                <a:solidFill>
                  <a:srgbClr val="C00000"/>
                </a:solidFill>
                <a:latin typeface="Annes Font" pitchFamily="34" charset="0"/>
                <a:cs typeface="+mn-cs"/>
              </a:rPr>
              <a:t>Regular reading </a:t>
            </a:r>
          </a:p>
          <a:p>
            <a:pPr eaLnBrk="1" hangingPunct="1">
              <a:spcBef>
                <a:spcPct val="50000"/>
              </a:spcBef>
              <a:defRPr/>
            </a:pPr>
            <a:r>
              <a:rPr lang="en-GB" sz="3200" dirty="0">
                <a:solidFill>
                  <a:schemeClr val="bg1"/>
                </a:solidFill>
                <a:latin typeface="Annes Font" pitchFamily="34" charset="0"/>
                <a:cs typeface="+mn-cs"/>
              </a:rPr>
              <a:t>Literacy based task: a variety of good quality pre-learning experiences, e.g. watching a video, reading an extract, completing research. </a:t>
            </a:r>
          </a:p>
          <a:p>
            <a:pPr eaLnBrk="1" hangingPunct="1">
              <a:spcBef>
                <a:spcPct val="50000"/>
              </a:spcBef>
              <a:defRPr/>
            </a:pPr>
            <a:endParaRPr lang="en-GB" sz="3200" dirty="0">
              <a:latin typeface="Annes Font" pitchFamily="34" charset="0"/>
              <a:cs typeface="+mn-cs"/>
            </a:endParaRPr>
          </a:p>
        </p:txBody>
      </p:sp>
      <p:sp>
        <p:nvSpPr>
          <p:cNvPr id="3" name="Rectangle 2"/>
          <p:cNvSpPr/>
          <p:nvPr/>
        </p:nvSpPr>
        <p:spPr>
          <a:xfrm>
            <a:off x="323850" y="209550"/>
            <a:ext cx="4572000" cy="1446213"/>
          </a:xfrm>
          <a:prstGeom prst="rect">
            <a:avLst/>
          </a:prstGeom>
        </p:spPr>
        <p:txBody>
          <a:bodyPr>
            <a:spAutoFit/>
          </a:bodyPr>
          <a:lstStyle/>
          <a:p>
            <a:pPr>
              <a:defRPr/>
            </a:pPr>
            <a:r>
              <a:rPr lang="en-GB" altLang="en-US" sz="4400" b="1" u="sng" dirty="0">
                <a:solidFill>
                  <a:schemeClr val="bg1"/>
                </a:solidFill>
                <a:latin typeface="Annes Font" pitchFamily="34" charset="0"/>
                <a:ea typeface="+mj-ea"/>
                <a:cs typeface="+mj-cs"/>
              </a:rPr>
              <a:t>Home Learning</a:t>
            </a:r>
            <a:br>
              <a:rPr lang="en-GB" altLang="en-US" sz="4400" b="1" u="sng" dirty="0">
                <a:solidFill>
                  <a:schemeClr val="bg1"/>
                </a:solidFill>
                <a:latin typeface="Annes Font" pitchFamily="34" charset="0"/>
                <a:ea typeface="+mj-ea"/>
                <a:cs typeface="+mj-cs"/>
              </a:rPr>
            </a:br>
            <a:endParaRPr lang="en-GB" sz="4400" b="1" u="sng" dirty="0">
              <a:solidFill>
                <a:schemeClr val="bg1"/>
              </a:solidFill>
              <a:latin typeface="Annes Font" pitchFamily="34" charset="0"/>
              <a:ea typeface="+mj-ea"/>
              <a:cs typeface="+mj-cs"/>
            </a:endParaRPr>
          </a:p>
        </p:txBody>
      </p:sp>
    </p:spTree>
    <p:extLst>
      <p:ext uri="{BB962C8B-B14F-4D97-AF65-F5344CB8AC3E}">
        <p14:creationId xmlns:p14="http://schemas.microsoft.com/office/powerpoint/2010/main" val="1356250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288" y="333375"/>
            <a:ext cx="4294187" cy="768350"/>
          </a:xfrm>
          <a:prstGeom prst="rect">
            <a:avLst/>
          </a:prstGeom>
        </p:spPr>
        <p:txBody>
          <a:bodyPr wrap="none">
            <a:spAutoFit/>
          </a:bodyPr>
          <a:lstStyle/>
          <a:p>
            <a:pPr>
              <a:defRPr/>
            </a:pPr>
            <a:r>
              <a:rPr lang="en-GB" altLang="en-US" sz="4400" b="1" u="sng" dirty="0">
                <a:solidFill>
                  <a:schemeClr val="bg1"/>
                </a:solidFill>
                <a:latin typeface="Annes Font" pitchFamily="34" charset="0"/>
                <a:ea typeface="+mj-ea"/>
                <a:cs typeface="+mj-cs"/>
              </a:rPr>
              <a:t>Home Learning</a:t>
            </a:r>
            <a:endParaRPr lang="en-GB" sz="4400" b="1" u="sng" dirty="0">
              <a:solidFill>
                <a:schemeClr val="bg1"/>
              </a:solidFill>
              <a:latin typeface="Annes Font" pitchFamily="34" charset="0"/>
              <a:ea typeface="+mj-ea"/>
              <a:cs typeface="+mj-cs"/>
            </a:endParaRPr>
          </a:p>
        </p:txBody>
      </p:sp>
      <p:sp>
        <p:nvSpPr>
          <p:cNvPr id="3" name="Rectangle 2"/>
          <p:cNvSpPr/>
          <p:nvPr/>
        </p:nvSpPr>
        <p:spPr>
          <a:xfrm>
            <a:off x="482600" y="1700213"/>
            <a:ext cx="7993063" cy="2555875"/>
          </a:xfrm>
          <a:prstGeom prst="rect">
            <a:avLst/>
          </a:prstGeom>
        </p:spPr>
        <p:txBody>
          <a:bodyPr>
            <a:spAutoFit/>
          </a:bodyPr>
          <a:lstStyle/>
          <a:p>
            <a:pPr eaLnBrk="1" hangingPunct="1">
              <a:spcBef>
                <a:spcPct val="50000"/>
              </a:spcBef>
              <a:defRPr/>
            </a:pPr>
            <a:r>
              <a:rPr lang="en-GB" sz="3200" dirty="0">
                <a:latin typeface="Annes Font" pitchFamily="34" charset="0"/>
                <a:cs typeface="+mn-cs"/>
              </a:rPr>
              <a:t>We will also include a suggestion for a fun activity that families could spend time doing together, for example; following a new recipe, visiting the library, playing a board game or climbing a tree!</a:t>
            </a:r>
          </a:p>
        </p:txBody>
      </p:sp>
    </p:spTree>
    <p:extLst>
      <p:ext uri="{BB962C8B-B14F-4D97-AF65-F5344CB8AC3E}">
        <p14:creationId xmlns:p14="http://schemas.microsoft.com/office/powerpoint/2010/main" val="1233353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latin typeface="Comic Sans MS" pitchFamily="66" charset="0"/>
              </a:rPr>
              <a:t>Additional home support</a:t>
            </a:r>
            <a:endParaRPr lang="en-GB" dirty="0">
              <a:latin typeface="Comic Sans MS" pitchFamily="66" charset="0"/>
            </a:endParaRPr>
          </a:p>
        </p:txBody>
      </p:sp>
      <p:sp>
        <p:nvSpPr>
          <p:cNvPr id="19458" name="Content Placeholder 2"/>
          <p:cNvSpPr>
            <a:spLocks noGrp="1"/>
          </p:cNvSpPr>
          <p:nvPr>
            <p:ph idx="1"/>
          </p:nvPr>
        </p:nvSpPr>
        <p:spPr>
          <a:xfrm>
            <a:off x="304800" y="1295400"/>
            <a:ext cx="8216107" cy="3916363"/>
          </a:xfrm>
        </p:spPr>
        <p:txBody>
          <a:bodyPr/>
          <a:lstStyle/>
          <a:p>
            <a:r>
              <a:rPr lang="en-GB" sz="2400" dirty="0" smtClean="0">
                <a:latin typeface="Comic Sans MS" pitchFamily="66" charset="0"/>
              </a:rPr>
              <a:t>Please encourage your children to read at home every day. They should read independently </a:t>
            </a:r>
            <a:r>
              <a:rPr lang="en-GB" sz="2400" u="sng" dirty="0" smtClean="0">
                <a:latin typeface="Comic Sans MS" pitchFamily="66" charset="0"/>
              </a:rPr>
              <a:t>and</a:t>
            </a:r>
            <a:r>
              <a:rPr lang="en-GB" sz="2400" dirty="0" smtClean="0">
                <a:latin typeface="Comic Sans MS" pitchFamily="66" charset="0"/>
              </a:rPr>
              <a:t> to an adult so you could alternate each evening. </a:t>
            </a:r>
          </a:p>
          <a:p>
            <a:r>
              <a:rPr lang="en-GB" sz="2400" dirty="0" smtClean="0">
                <a:latin typeface="Comic Sans MS" pitchFamily="66" charset="0"/>
              </a:rPr>
              <a:t>A ‘challenging’ book should have three unknown words per page to increase your child’s vocabulary.  Please take the opportunity to define and discuss any new words they find! </a:t>
            </a:r>
          </a:p>
          <a:p>
            <a:r>
              <a:rPr lang="en-GB" sz="2400" dirty="0" smtClean="0">
                <a:latin typeface="Comic Sans MS" pitchFamily="66" charset="0"/>
              </a:rPr>
              <a:t>Discussing the text is a great way to check they are understanding their reading. Please encourage them to read a range of different books, written by different authors, both fiction and non-fiction.</a:t>
            </a:r>
          </a:p>
        </p:txBody>
      </p:sp>
      <p:pic>
        <p:nvPicPr>
          <p:cNvPr id="19459" name="Picture 2" descr="C:\Users\Katy\AppData\Local\Microsoft\Windows\Temporary Internet Files\Content.IE5\GGK7OK0L\MC900434583[1].wmf"/>
          <p:cNvPicPr>
            <a:picLocks noChangeAspect="1" noChangeArrowheads="1"/>
          </p:cNvPicPr>
          <p:nvPr/>
        </p:nvPicPr>
        <p:blipFill>
          <a:blip r:embed="rId2"/>
          <a:srcRect/>
          <a:stretch>
            <a:fillRect/>
          </a:stretch>
        </p:blipFill>
        <p:spPr bwMode="auto">
          <a:xfrm>
            <a:off x="-36513" y="-22225"/>
            <a:ext cx="1555751" cy="1147763"/>
          </a:xfrm>
          <a:prstGeom prst="rect">
            <a:avLst/>
          </a:prstGeom>
          <a:noFill/>
          <a:ln w="9525">
            <a:noFill/>
            <a:miter lim="800000"/>
            <a:headEnd/>
            <a:tailEnd/>
          </a:ln>
        </p:spPr>
      </p:pic>
      <p:pic>
        <p:nvPicPr>
          <p:cNvPr id="19460" name="Picture 2" descr="C:\Users\Katy\AppData\Local\Microsoft\Windows\Temporary Internet Files\Content.IE5\GGK7OK0L\MC900434583[1].wmf"/>
          <p:cNvPicPr>
            <a:picLocks noChangeAspect="1" noChangeArrowheads="1"/>
          </p:cNvPicPr>
          <p:nvPr/>
        </p:nvPicPr>
        <p:blipFill>
          <a:blip r:embed="rId2"/>
          <a:srcRect/>
          <a:stretch>
            <a:fillRect/>
          </a:stretch>
        </p:blipFill>
        <p:spPr bwMode="auto">
          <a:xfrm>
            <a:off x="7740650" y="5922963"/>
            <a:ext cx="1266825" cy="935037"/>
          </a:xfrm>
          <a:prstGeom prst="rect">
            <a:avLst/>
          </a:prstGeom>
          <a:noFill/>
          <a:ln w="9525">
            <a:noFill/>
            <a:miter lim="800000"/>
            <a:headEnd/>
            <a:tailEnd/>
          </a:ln>
        </p:spPr>
      </p:pic>
      <p:pic>
        <p:nvPicPr>
          <p:cNvPr id="19461" name="Picture 3" descr="C:\Users\Katy\AppData\Local\Microsoft\Windows\Temporary Internet Files\Content.IE5\1Y2OCSDH\MC900232988[1].wmf"/>
          <p:cNvPicPr>
            <a:picLocks noChangeAspect="1" noChangeArrowheads="1"/>
          </p:cNvPicPr>
          <p:nvPr/>
        </p:nvPicPr>
        <p:blipFill>
          <a:blip r:embed="rId3"/>
          <a:srcRect/>
          <a:stretch>
            <a:fillRect/>
          </a:stretch>
        </p:blipFill>
        <p:spPr bwMode="auto">
          <a:xfrm>
            <a:off x="23813" y="5732463"/>
            <a:ext cx="1042987" cy="103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703</TotalTime>
  <Words>569</Words>
  <Application>Microsoft Office PowerPoint</Application>
  <PresentationFormat>On-screen Show (4:3)</PresentationFormat>
  <Paragraphs>120</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Annes Font</vt:lpstr>
      <vt:lpstr>Arial</vt:lpstr>
      <vt:lpstr>Book Antiqua</vt:lpstr>
      <vt:lpstr>Calibri</vt:lpstr>
      <vt:lpstr>Comic Sans MS</vt:lpstr>
      <vt:lpstr>Lucida Sans</vt:lpstr>
      <vt:lpstr>Wingdings</vt:lpstr>
      <vt:lpstr>Wingdings 2</vt:lpstr>
      <vt:lpstr>Wingdings 3</vt:lpstr>
      <vt:lpstr>Apex</vt:lpstr>
      <vt:lpstr>Welcome to Year 5</vt:lpstr>
      <vt:lpstr>The Year 5 Team</vt:lpstr>
      <vt:lpstr>Information and equipment</vt:lpstr>
      <vt:lpstr>              PE timetable Tuesday (5L)  Wednesday (5B, 5K)  Thursday (all of Y5)  Please make sure children have full kit in school, including trainers. Hair must be tied back and all jewellery removed or earrings taped.    </vt:lpstr>
      <vt:lpstr>PowerPoint Presentation</vt:lpstr>
      <vt:lpstr>Home Learning </vt:lpstr>
      <vt:lpstr>PowerPoint Presentation</vt:lpstr>
      <vt:lpstr>PowerPoint Presentation</vt:lpstr>
      <vt:lpstr>Additional home support</vt:lpstr>
      <vt:lpstr>PowerPoint Presentation</vt:lpstr>
      <vt:lpstr>Assessment and marking</vt:lpstr>
      <vt:lpstr>Clubs </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5</dc:title>
  <dc:creator>Katy</dc:creator>
  <cp:lastModifiedBy>Linda Edwards</cp:lastModifiedBy>
  <cp:revision>100</cp:revision>
  <cp:lastPrinted>2016-09-12T15:40:40Z</cp:lastPrinted>
  <dcterms:created xsi:type="dcterms:W3CDTF">2012-09-09T09:22:21Z</dcterms:created>
  <dcterms:modified xsi:type="dcterms:W3CDTF">2017-09-19T12:56:01Z</dcterms:modified>
</cp:coreProperties>
</file>