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56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006D64"/>
    <a:srgbClr val="95C11F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351" autoAdjust="0"/>
    <p:restoredTop sz="93295" autoAdjust="0"/>
  </p:normalViewPr>
  <p:slideViewPr>
    <p:cSldViewPr>
      <p:cViewPr varScale="1">
        <p:scale>
          <a:sx n="106" d="100"/>
          <a:sy n="106" d="100"/>
        </p:scale>
        <p:origin x="306" y="108"/>
      </p:cViewPr>
      <p:guideLst>
        <p:guide orient="horz" pos="2160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100"/>
            </a:lvl1pPr>
          </a:lstStyle>
          <a:p>
            <a:fld id="{222E43BF-527D-440D-8356-FC8BCEDDB5DC}" type="datetimeFigureOut">
              <a:rPr lang="en-GB" smtClean="0"/>
              <a:t>17/07/2018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1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03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17/07/2018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17/07/2018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17/07/2018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0" y="5159"/>
            <a:ext cx="9908521" cy="68853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41" y="-74838"/>
            <a:ext cx="2058895" cy="12241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105" y="-98964"/>
            <a:ext cx="2058895" cy="11789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8829" y="62953"/>
            <a:ext cx="3456384" cy="621447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bg1"/>
                </a:solidFill>
              </a:rPr>
              <a:t>ALLERGY INFORMATION</a:t>
            </a:r>
            <a:r>
              <a:rPr lang="en-GB" sz="800" dirty="0">
                <a:solidFill>
                  <a:schemeClr val="bg1"/>
                </a:solidFill>
              </a:rPr>
              <a:t>: </a:t>
            </a:r>
            <a:r>
              <a:rPr lang="en-GB" sz="750" dirty="0">
                <a:solidFill>
                  <a:schemeClr val="bg1"/>
                </a:solidFill>
              </a:rPr>
              <a:t>If your child has an allergy or intolerance please ask a member of the catering team for information. If your child has a school lunch and has a food allergy or intolerance you will be asked to complete a form to ensure we have the necessary information to cater for your child.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744">
            <a:off x="8224784" y="86539"/>
            <a:ext cx="1438703" cy="587199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084748"/>
              </p:ext>
            </p:extLst>
          </p:nvPr>
        </p:nvGraphicFramePr>
        <p:xfrm>
          <a:off x="118829" y="742194"/>
          <a:ext cx="9710084" cy="5526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2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82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66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83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919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183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1834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Tuesday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246">
                <a:tc rowSpan="4"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Week 1</a:t>
                      </a:r>
                    </a:p>
                    <a:p>
                      <a:pPr algn="ctr"/>
                      <a:endParaRPr lang="en-GB" sz="800" b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algn="ctr"/>
                      <a:endParaRPr lang="en-GB" sz="800" b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Main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Sausage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Pasta Bake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Chicken and Ginger Stir Fry with Noodles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 Gammon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Roast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Potatoes and Gravy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Chicken Tikka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Rice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MSC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Salmon </a:t>
                      </a: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Fishcake/ Fish Fingers with Chips 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96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Vegetarian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Potato &amp; Courgette Layer Bake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Enchiladas </a:t>
                      </a:r>
                    </a:p>
                    <a:p>
                      <a:pPr algn="ctr" fontAlgn="t"/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Quorn Roast 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Roast Potatoes and Gravy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Macaroni Cheese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&amp; Garlic Slice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 &amp; Sour Quorn Vegetables with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Noodles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019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Carrots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&amp; Peas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 Corn &amp;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Green Beans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Cauliflower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&amp; Carrots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 Corn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Broccoli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 Beans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Garden Peas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36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Wholemeal Apple </a:t>
                      </a:r>
                      <a:r>
                        <a:rPr lang="en-GB" sz="880" baseline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Crumble with 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Custard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Chocolate Cocoa Cookie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Salad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 &amp; Sultana Cake with Custard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Apple &amp; Raisin Strudel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="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Custard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Salad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Orange Tray Bake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079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Week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en-GB" sz="800" b="1" kern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Main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Beef Meatballs in Tomato Sauce with Rice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Chicken and Broccoli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Pasta Bake</a:t>
                      </a:r>
                      <a:endParaRPr lang="en-GB" sz="88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Turkey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Roast Potatoes and Gravy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Spaghetti Beef Bolognese with Tomato Bread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MSC</a:t>
                      </a: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Breaded Fish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Chips 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05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Vegetarian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Vegetarian Tortilla</a:t>
                      </a: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Stack with </a:t>
                      </a: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</a:t>
                      </a: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Wedges</a:t>
                      </a:r>
                      <a:endParaRPr lang="en-GB" sz="88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Quorn Mince Bolognaise with Spaghetti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Mixed Vegetable Loaf</a:t>
                      </a: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with Roast Potatoes and Gravy</a:t>
                      </a:r>
                      <a:endParaRPr lang="en-GB" sz="88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Lentil &amp; Vegetable</a:t>
                      </a: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Curry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Rice</a:t>
                      </a:r>
                      <a:endParaRPr lang="en-GB" sz="88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Wholemeal Cheese &amp; Tomato Quiche </a:t>
                      </a: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Chips</a:t>
                      </a:r>
                      <a:endParaRPr lang="en-GB" sz="88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01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Coleslaw</a:t>
                      </a:r>
                      <a:endParaRPr lang="en-GB" sz="88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 Corn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Peas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Broccoli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Cauliflower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Roasted Mixed Vegetables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Sliced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Green Beans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Beans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Garden Peas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137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Eves Pudding 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Custard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Pineapple Loaf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Chunks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Chocolate &amp;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Banana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aseline="0" dirty="0" err="1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Oaty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Square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Salad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Oaty Peach Crumble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Custard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Iced Sponge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0797">
                <a:tc row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100" b="1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Week 3</a:t>
                      </a:r>
                    </a:p>
                    <a:p>
                      <a:pPr marL="0" algn="ctr" defTabSz="914400" rtl="0" eaLnBrk="1" latinLnBrk="0" hangingPunct="1"/>
                      <a:endParaRPr lang="en-GB" sz="800" b="1" kern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800" b="1" kern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800" b="0" kern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Main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Wholemeal Chicken and Red Pepper Pizza with Baked Wedges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Beef Cottage Pie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Gravy</a:t>
                      </a:r>
                      <a:endParaRPr lang="en-GB" sz="88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Chicken &amp; Stuffing with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Potatoes and Gravy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Beef Lasagne with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Garlic Bread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MSC 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Battered Fish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Chips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80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Vegetarian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Shepherdess </a:t>
                      </a:r>
                      <a:endParaRPr lang="en-GB" sz="88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Pie 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Lasagne served with Garlic Bread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Wellington with Roast Potatoes and Gravy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Red Pepper Frittata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with New Potatoes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&amp; Tomato French Bread Pizza with Chips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91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Corn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Mixed Green Salad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Green Beans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Glazed carrots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Savoy Cabbage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Broccoli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 Corn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Tomato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Salad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 Beans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Garden Peas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763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Mandarin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Upside Down Cake </a:t>
                      </a:r>
                      <a:r>
                        <a:rPr lang="en-GB" sz="880" baseline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Custard</a:t>
                      </a:r>
                      <a:endParaRPr lang="en-GB" sz="88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Rice Pudding with Mixed Berries</a:t>
                      </a:r>
                      <a:endParaRPr lang="en-GB" sz="88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Salad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Cheese, Apple &amp; Biscuits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Chunks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Chocolate Sponge with Chocolate Drizzle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Salad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Vanilla Shortbread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Salad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8003111" y="325326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 rot="21162827">
            <a:off x="4737392" y="112389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54BCEB"/>
                </a:solidFill>
                <a:latin typeface="Myriad Pro" panose="020B0503030403020204" pitchFamily="34" charset="0"/>
              </a:rPr>
              <a:t>Silver Menu Autumn 2018 </a:t>
            </a:r>
          </a:p>
        </p:txBody>
      </p:sp>
      <p:sp>
        <p:nvSpPr>
          <p:cNvPr id="34" name="Oval 33"/>
          <p:cNvSpPr/>
          <p:nvPr/>
        </p:nvSpPr>
        <p:spPr>
          <a:xfrm>
            <a:off x="4662466" y="355347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6271959" y="90727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07" y="6034631"/>
            <a:ext cx="1346139" cy="9524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480" y="1498531"/>
            <a:ext cx="556601" cy="861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217" y="3191196"/>
            <a:ext cx="559864" cy="866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217" y="4778588"/>
            <a:ext cx="570518" cy="88266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6249143" y="6230371"/>
            <a:ext cx="3507937" cy="581584"/>
          </a:xfrm>
          <a:prstGeom prst="roundRect">
            <a:avLst/>
          </a:prstGeom>
          <a:solidFill>
            <a:srgbClr val="95C11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Available  Daily </a:t>
            </a:r>
          </a:p>
          <a:p>
            <a:pPr algn="ctr"/>
            <a:r>
              <a:rPr lang="en-GB" sz="800" dirty="0"/>
              <a:t>Freshly cooked jacket potatoes with a choice of fillings (where advertised)</a:t>
            </a:r>
          </a:p>
          <a:p>
            <a:pPr algn="ctr"/>
            <a:r>
              <a:rPr lang="en-GB" sz="800" dirty="0"/>
              <a:t>Bread freshly baked on site daily  </a:t>
            </a:r>
          </a:p>
          <a:p>
            <a:pPr algn="ctr"/>
            <a:r>
              <a:rPr lang="en-GB" sz="800" dirty="0"/>
              <a:t>Daily salad selection</a:t>
            </a:r>
          </a:p>
        </p:txBody>
      </p:sp>
      <p:pic>
        <p:nvPicPr>
          <p:cNvPr id="20" name="Picture 2" descr="Image result for wokingham borough council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000" r="-6055" b="25000"/>
          <a:stretch/>
        </p:blipFill>
        <p:spPr bwMode="auto">
          <a:xfrm>
            <a:off x="136813" y="6241409"/>
            <a:ext cx="2007875" cy="57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1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aterLink Library" ma:contentTypeID="0x01010052FFBB5F4ECAC345B68EA5B0F012F2CB001D2DD4021E51ED469CD64ECCA14AA431" ma:contentTypeVersion="17" ma:contentTypeDescription="" ma:contentTypeScope="" ma:versionID="fd127ddd02a0ba9c1541c8ea31bbc3b9">
  <xsd:schema xmlns:xsd="http://www.w3.org/2001/XMLSchema" xmlns:xs="http://www.w3.org/2001/XMLSchema" xmlns:p="http://schemas.microsoft.com/office/2006/metadata/properties" xmlns:ns2="84053289-19df-4a0d-ba79-24174fdaa722" xmlns:ns3="fde98e28-7625-451c-8c53-44dda40a03da" targetNamespace="http://schemas.microsoft.com/office/2006/metadata/properties" ma:root="true" ma:fieldsID="6c68bff28220322ca83ed96fa0b2f089" ns2:_="" ns3:_="">
    <xsd:import namespace="84053289-19df-4a0d-ba79-24174fdaa722"/>
    <xsd:import namespace="fde98e28-7625-451c-8c53-44dda40a03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e72ff13f1b664d099034ef488b8ed406" minOccurs="0"/>
                <xsd:element ref="ns3:Sector" minOccurs="0"/>
                <xsd:element ref="ns3:Category" minOccurs="0"/>
                <xsd:element ref="ns3:Season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53289-19df-4a0d-ba79-24174fdaa7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dd14cfc-4989-4c77-a8f5-968de01c02bd}" ma:internalName="TaxCatchAll" ma:showField="CatchAllData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dd14cfc-4989-4c77-a8f5-968de01c02bd}" ma:internalName="TaxCatchAllLabel" ma:readOnly="true" ma:showField="CatchAllDataLabel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72ff13f1b664d099034ef488b8ed406" ma:index="11" nillable="true" ma:taxonomy="true" ma:internalName="e72ff13f1b664d099034ef488b8ed406" ma:taxonomyFieldName="Company_x0020_Metadata" ma:displayName="Company-Metadata" ma:readOnly="false" ma:default="2;#CaterLink|6b7c7025-ee94-469a-84b5-af43f06be2f7" ma:fieldId="{e72ff13f-1b66-4d09-9034-ef488b8ed406}" ma:taxonomyMulti="true" ma:sspId="44daa782-f5eb-4b1d-9e96-5b2bf63ae0ae" ma:termSetId="1ccc5a69-7d96-4eaa-b490-024d0e35738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8e28-7625-451c-8c53-44dda40a03da" elementFormDefault="qualified">
    <xsd:import namespace="http://schemas.microsoft.com/office/2006/documentManagement/types"/>
    <xsd:import namespace="http://schemas.microsoft.com/office/infopath/2007/PartnerControls"/>
    <xsd:element name="Sector" ma:index="13" nillable="true" ma:displayName="Sector" ma:format="Dropdown" ma:internalName="Sector" ma:readOnly="false">
      <xsd:simpleType>
        <xsd:restriction base="dms:Choice">
          <xsd:enumeration value="Primary"/>
          <xsd:enumeration value="Secondary"/>
          <xsd:enumeration value="College"/>
        </xsd:restriction>
      </xsd:simpleType>
    </xsd:element>
    <xsd:element name="Category" ma:index="14" nillable="true" ma:displayName="Category" ma:format="Dropdown" ma:internalName="Category">
      <xsd:simpleType>
        <xsd:restriction base="dms:Choice">
          <xsd:enumeration value="Destination Days"/>
          <xsd:enumeration value="Discovery Days"/>
          <xsd:enumeration value="Food Offers"/>
          <xsd:enumeration value="Foodie Facts"/>
          <xsd:enumeration value="Impulse Promotions"/>
          <xsd:enumeration value="Loyalty Posters"/>
          <xsd:enumeration value="Meal Deal"/>
          <xsd:enumeration value="Menu Flyers"/>
          <xsd:enumeration value="Other"/>
          <xsd:enumeration value="Pop Up"/>
          <xsd:enumeration value="Provenance"/>
          <xsd:enumeration value="QR Codes"/>
          <xsd:enumeration value="Useful Images"/>
        </xsd:restriction>
      </xsd:simpleType>
    </xsd:element>
    <xsd:element name="Season" ma:index="15" nillable="true" ma:displayName="Season" ma:format="Dropdown" ma:hidden="true" ma:internalName="Season" ma:readOnly="false">
      <xsd:simpleType>
        <xsd:restriction base="dms:Choice">
          <xsd:enumeration value="Spring"/>
          <xsd:enumeration value="Summer"/>
          <xsd:enumeration value="Autumn"/>
          <xsd:enumeration value="Winter"/>
        </xsd:restriction>
      </xsd:simpleType>
    </xsd:element>
    <xsd:element name="Description0" ma:index="16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53289-19df-4a0d-ba79-24174fdaa722">
      <Value>2</Value>
    </TaxCatchAll>
    <e72ff13f1b664d099034ef488b8ed406 xmlns="84053289-19df-4a0d-ba79-24174fdaa7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CaterLink</TermName>
          <TermId xmlns="http://schemas.microsoft.com/office/infopath/2007/PartnerControls">6b7c7025-ee94-469a-84b5-af43f06be2f7</TermId>
        </TermInfo>
      </Terms>
    </e72ff13f1b664d099034ef488b8ed406>
    <Category xmlns="fde98e28-7625-451c-8c53-44dda40a03da">Other</Category>
    <Sector xmlns="fde98e28-7625-451c-8c53-44dda40a03da">Secondary</Sector>
    <Season xmlns="fde98e28-7625-451c-8c53-44dda40a03da" xsi:nil="true"/>
    <Description0 xmlns="fde98e28-7625-451c-8c53-44dda40a03da">Template - Weekly Menu Cycle (to be printed on plain paper)</Description0>
  </documentManagement>
</p:properties>
</file>

<file path=customXml/item4.xml><?xml version="1.0" encoding="utf-8"?>
<?mso-contentType ?>
<SharedContentType xmlns="Microsoft.SharePoint.Taxonomy.ContentTypeSync" SourceId="44daa782-f5eb-4b1d-9e96-5b2bf63ae0ae" ContentTypeId="0x01010052FFBB5F4ECAC345B68EA5B0F012F2CB" PreviousValue="false"/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EB18C1-AF1D-4CE1-9301-75787EDEA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53289-19df-4a0d-ba79-24174fdaa722"/>
    <ds:schemaRef ds:uri="fde98e28-7625-451c-8c53-44dda40a0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fde98e28-7625-451c-8c53-44dda40a03da"/>
    <ds:schemaRef ds:uri="84053289-19df-4a0d-ba79-24174fdaa722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13368634-8872-4DB1-B9B5-5E3EB5036161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469</Words>
  <Application>Microsoft Office PowerPoint</Application>
  <PresentationFormat>A4 Paper (210x297 mm)</PresentationFormat>
  <Paragraphs>151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Myriad Pro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Sarah Lander</cp:lastModifiedBy>
  <cp:revision>254</cp:revision>
  <cp:lastPrinted>2018-07-17T13:34:22Z</cp:lastPrinted>
  <dcterms:created xsi:type="dcterms:W3CDTF">2014-08-19T19:35:20Z</dcterms:created>
  <dcterms:modified xsi:type="dcterms:W3CDTF">2018-07-17T13:48:27Z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0x01010052FFBB5F4ECAC345B68EA5B0F012F2CB001D2DD4021E51ED469CD64ECCA14AA431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